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2"/>
  </p:notesMasterIdLst>
  <p:handoutMasterIdLst>
    <p:handoutMasterId r:id="rId83"/>
  </p:handoutMasterIdLst>
  <p:sldIdLst>
    <p:sldId id="256" r:id="rId2"/>
    <p:sldId id="258" r:id="rId3"/>
    <p:sldId id="257" r:id="rId4"/>
    <p:sldId id="307" r:id="rId5"/>
    <p:sldId id="313" r:id="rId6"/>
    <p:sldId id="308" r:id="rId7"/>
    <p:sldId id="309" r:id="rId8"/>
    <p:sldId id="312" r:id="rId9"/>
    <p:sldId id="314" r:id="rId10"/>
    <p:sldId id="310" r:id="rId11"/>
    <p:sldId id="320" r:id="rId12"/>
    <p:sldId id="311" r:id="rId13"/>
    <p:sldId id="315" r:id="rId14"/>
    <p:sldId id="335" r:id="rId15"/>
    <p:sldId id="337" r:id="rId16"/>
    <p:sldId id="338" r:id="rId17"/>
    <p:sldId id="339" r:id="rId18"/>
    <p:sldId id="336" r:id="rId19"/>
    <p:sldId id="340" r:id="rId20"/>
    <p:sldId id="316" r:id="rId21"/>
    <p:sldId id="317" r:id="rId22"/>
    <p:sldId id="318" r:id="rId23"/>
    <p:sldId id="319" r:id="rId24"/>
    <p:sldId id="321" r:id="rId25"/>
    <p:sldId id="322" r:id="rId26"/>
    <p:sldId id="324" r:id="rId27"/>
    <p:sldId id="325" r:id="rId28"/>
    <p:sldId id="341" r:id="rId29"/>
    <p:sldId id="323" r:id="rId30"/>
    <p:sldId id="264" r:id="rId31"/>
    <p:sldId id="265" r:id="rId32"/>
    <p:sldId id="344" r:id="rId33"/>
    <p:sldId id="268" r:id="rId34"/>
    <p:sldId id="269" r:id="rId35"/>
    <p:sldId id="270" r:id="rId36"/>
    <p:sldId id="271" r:id="rId37"/>
    <p:sldId id="272" r:id="rId38"/>
    <p:sldId id="273" r:id="rId39"/>
    <p:sldId id="274" r:id="rId40"/>
    <p:sldId id="275" r:id="rId41"/>
    <p:sldId id="276" r:id="rId42"/>
    <p:sldId id="277" r:id="rId43"/>
    <p:sldId id="278" r:id="rId44"/>
    <p:sldId id="279" r:id="rId45"/>
    <p:sldId id="342" r:id="rId46"/>
    <p:sldId id="343" r:id="rId47"/>
    <p:sldId id="280" r:id="rId48"/>
    <p:sldId id="281" r:id="rId49"/>
    <p:sldId id="282" r:id="rId50"/>
    <p:sldId id="283" r:id="rId51"/>
    <p:sldId id="286" r:id="rId52"/>
    <p:sldId id="287" r:id="rId53"/>
    <p:sldId id="288" r:id="rId54"/>
    <p:sldId id="289" r:id="rId55"/>
    <p:sldId id="284" r:id="rId56"/>
    <p:sldId id="285" r:id="rId57"/>
    <p:sldId id="290" r:id="rId58"/>
    <p:sldId id="291" r:id="rId59"/>
    <p:sldId id="292" r:id="rId60"/>
    <p:sldId id="293" r:id="rId61"/>
    <p:sldId id="294" r:id="rId62"/>
    <p:sldId id="295" r:id="rId63"/>
    <p:sldId id="296" r:id="rId64"/>
    <p:sldId id="297" r:id="rId65"/>
    <p:sldId id="298" r:id="rId66"/>
    <p:sldId id="299" r:id="rId67"/>
    <p:sldId id="300" r:id="rId68"/>
    <p:sldId id="301" r:id="rId69"/>
    <p:sldId id="302" r:id="rId70"/>
    <p:sldId id="303" r:id="rId71"/>
    <p:sldId id="304" r:id="rId72"/>
    <p:sldId id="305" r:id="rId73"/>
    <p:sldId id="326" r:id="rId74"/>
    <p:sldId id="345" r:id="rId75"/>
    <p:sldId id="306" r:id="rId76"/>
    <p:sldId id="328" r:id="rId77"/>
    <p:sldId id="333" r:id="rId78"/>
    <p:sldId id="330" r:id="rId79"/>
    <p:sldId id="331" r:id="rId80"/>
    <p:sldId id="332" r:id="rId8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72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109" autoAdjust="0"/>
    <p:restoredTop sz="81979" autoAdjust="0"/>
  </p:normalViewPr>
  <p:slideViewPr>
    <p:cSldViewPr snapToGrid="0">
      <p:cViewPr varScale="1">
        <p:scale>
          <a:sx n="63" d="100"/>
          <a:sy n="63" d="100"/>
        </p:scale>
        <p:origin x="144" y="78"/>
      </p:cViewPr>
      <p:guideLst/>
    </p:cSldViewPr>
  </p:slideViewPr>
  <p:notesTextViewPr>
    <p:cViewPr>
      <p:scale>
        <a:sx n="150" d="100"/>
        <a:sy n="150" d="100"/>
      </p:scale>
      <p:origin x="0" y="0"/>
    </p:cViewPr>
  </p:notesTextViewPr>
  <p:sorterViewPr>
    <p:cViewPr>
      <p:scale>
        <a:sx n="100" d="100"/>
        <a:sy n="100" d="100"/>
      </p:scale>
      <p:origin x="0" y="-134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2" tIns="46587" rIns="93172" bIns="46587" rtlCol="0"/>
          <a:lstStyle>
            <a:lvl1pPr algn="r">
              <a:defRPr sz="1200"/>
            </a:lvl1pPr>
          </a:lstStyle>
          <a:p>
            <a:fld id="{F446A775-0A81-43D7-AA0E-E2006786ACF4}" type="datetimeFigureOut">
              <a:rPr lang="en-US" smtClean="0"/>
              <a:t>11/27/2017</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72" tIns="46587" rIns="93172" bIns="46587" rtlCol="0" anchor="b"/>
          <a:lstStyle>
            <a:lvl1pPr algn="r">
              <a:defRPr sz="1200"/>
            </a:lvl1pPr>
          </a:lstStyle>
          <a:p>
            <a:fld id="{4F59F501-1461-41D2-BE83-57FDD91589A9}" type="slidenum">
              <a:rPr lang="en-US" smtClean="0"/>
              <a:t>‹#›</a:t>
            </a:fld>
            <a:endParaRPr lang="en-US"/>
          </a:p>
        </p:txBody>
      </p:sp>
    </p:spTree>
    <p:extLst>
      <p:ext uri="{BB962C8B-B14F-4D97-AF65-F5344CB8AC3E}">
        <p14:creationId xmlns:p14="http://schemas.microsoft.com/office/powerpoint/2010/main" val="1961872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B3D7A51D-D8E4-4BBC-AF91-4ACEDA4AF13E}" type="datetimeFigureOut">
              <a:rPr lang="en-US" smtClean="0"/>
              <a:t>11/27/2017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DCF4A20D-E55B-4C96-AF70-D5C50A362B9D}" type="slidenum">
              <a:rPr lang="en-US" smtClean="0"/>
              <a:t>‹#›</a:t>
            </a:fld>
            <a:endParaRPr lang="en-US"/>
          </a:p>
        </p:txBody>
      </p:sp>
    </p:spTree>
    <p:extLst>
      <p:ext uri="{BB962C8B-B14F-4D97-AF65-F5344CB8AC3E}">
        <p14:creationId xmlns:p14="http://schemas.microsoft.com/office/powerpoint/2010/main" val="1497564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gearup.wa.gov/"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4A20D-E55B-4C96-AF70-D5C50A362B9D}" type="slidenum">
              <a:rPr lang="en-US" smtClean="0"/>
              <a:t>1</a:t>
            </a:fld>
            <a:endParaRPr lang="en-US"/>
          </a:p>
        </p:txBody>
      </p:sp>
    </p:spTree>
    <p:extLst>
      <p:ext uri="{BB962C8B-B14F-4D97-AF65-F5344CB8AC3E}">
        <p14:creationId xmlns:p14="http://schemas.microsoft.com/office/powerpoint/2010/main" val="1530446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4A20D-E55B-4C96-AF70-D5C50A362B9D}" type="slidenum">
              <a:rPr lang="en-US" smtClean="0"/>
              <a:t>10</a:t>
            </a:fld>
            <a:endParaRPr lang="en-US"/>
          </a:p>
        </p:txBody>
      </p:sp>
    </p:spTree>
    <p:extLst>
      <p:ext uri="{BB962C8B-B14F-4D97-AF65-F5344CB8AC3E}">
        <p14:creationId xmlns:p14="http://schemas.microsoft.com/office/powerpoint/2010/main" val="2757334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11</a:t>
            </a:fld>
            <a:endParaRPr lang="en-US"/>
          </a:p>
        </p:txBody>
      </p:sp>
    </p:spTree>
    <p:extLst>
      <p:ext uri="{BB962C8B-B14F-4D97-AF65-F5344CB8AC3E}">
        <p14:creationId xmlns:p14="http://schemas.microsoft.com/office/powerpoint/2010/main" val="1270235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4A20D-E55B-4C96-AF70-D5C50A362B9D}" type="slidenum">
              <a:rPr lang="en-US" smtClean="0"/>
              <a:t>12</a:t>
            </a:fld>
            <a:endParaRPr lang="en-US"/>
          </a:p>
        </p:txBody>
      </p:sp>
    </p:spTree>
    <p:extLst>
      <p:ext uri="{BB962C8B-B14F-4D97-AF65-F5344CB8AC3E}">
        <p14:creationId xmlns:p14="http://schemas.microsoft.com/office/powerpoint/2010/main" val="2349272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4A20D-E55B-4C96-AF70-D5C50A362B9D}" type="slidenum">
              <a:rPr lang="en-US" smtClean="0"/>
              <a:t>13</a:t>
            </a:fld>
            <a:endParaRPr lang="en-US"/>
          </a:p>
        </p:txBody>
      </p:sp>
    </p:spTree>
    <p:extLst>
      <p:ext uri="{BB962C8B-B14F-4D97-AF65-F5344CB8AC3E}">
        <p14:creationId xmlns:p14="http://schemas.microsoft.com/office/powerpoint/2010/main" val="3721178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14</a:t>
            </a:fld>
            <a:endParaRPr lang="en-US"/>
          </a:p>
        </p:txBody>
      </p:sp>
    </p:spTree>
    <p:extLst>
      <p:ext uri="{BB962C8B-B14F-4D97-AF65-F5344CB8AC3E}">
        <p14:creationId xmlns:p14="http://schemas.microsoft.com/office/powerpoint/2010/main" val="1249233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4A20D-E55B-4C96-AF70-D5C50A362B9D}" type="slidenum">
              <a:rPr lang="en-US" smtClean="0"/>
              <a:t>15</a:t>
            </a:fld>
            <a:endParaRPr lang="en-US"/>
          </a:p>
        </p:txBody>
      </p:sp>
    </p:spTree>
    <p:extLst>
      <p:ext uri="{BB962C8B-B14F-4D97-AF65-F5344CB8AC3E}">
        <p14:creationId xmlns:p14="http://schemas.microsoft.com/office/powerpoint/2010/main" val="267293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4A20D-E55B-4C96-AF70-D5C50A362B9D}" type="slidenum">
              <a:rPr lang="en-US" smtClean="0"/>
              <a:t>16</a:t>
            </a:fld>
            <a:endParaRPr lang="en-US"/>
          </a:p>
        </p:txBody>
      </p:sp>
    </p:spTree>
    <p:extLst>
      <p:ext uri="{BB962C8B-B14F-4D97-AF65-F5344CB8AC3E}">
        <p14:creationId xmlns:p14="http://schemas.microsoft.com/office/powerpoint/2010/main" val="827809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4A20D-E55B-4C96-AF70-D5C50A362B9D}" type="slidenum">
              <a:rPr lang="en-US" smtClean="0"/>
              <a:t>17</a:t>
            </a:fld>
            <a:endParaRPr lang="en-US"/>
          </a:p>
        </p:txBody>
      </p:sp>
    </p:spTree>
    <p:extLst>
      <p:ext uri="{BB962C8B-B14F-4D97-AF65-F5344CB8AC3E}">
        <p14:creationId xmlns:p14="http://schemas.microsoft.com/office/powerpoint/2010/main" val="377136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18</a:t>
            </a:fld>
            <a:endParaRPr lang="en-US"/>
          </a:p>
        </p:txBody>
      </p:sp>
    </p:spTree>
    <p:extLst>
      <p:ext uri="{BB962C8B-B14F-4D97-AF65-F5344CB8AC3E}">
        <p14:creationId xmlns:p14="http://schemas.microsoft.com/office/powerpoint/2010/main" val="644064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4A20D-E55B-4C96-AF70-D5C50A362B9D}" type="slidenum">
              <a:rPr lang="en-US" smtClean="0"/>
              <a:t>19</a:t>
            </a:fld>
            <a:endParaRPr lang="en-US"/>
          </a:p>
        </p:txBody>
      </p:sp>
    </p:spTree>
    <p:extLst>
      <p:ext uri="{BB962C8B-B14F-4D97-AF65-F5344CB8AC3E}">
        <p14:creationId xmlns:p14="http://schemas.microsoft.com/office/powerpoint/2010/main" val="3017039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4A20D-E55B-4C96-AF70-D5C50A362B9D}" type="slidenum">
              <a:rPr lang="en-US" smtClean="0"/>
              <a:t>2</a:t>
            </a:fld>
            <a:endParaRPr lang="en-US"/>
          </a:p>
        </p:txBody>
      </p:sp>
    </p:spTree>
    <p:extLst>
      <p:ext uri="{BB962C8B-B14F-4D97-AF65-F5344CB8AC3E}">
        <p14:creationId xmlns:p14="http://schemas.microsoft.com/office/powerpoint/2010/main" val="3440834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4A20D-E55B-4C96-AF70-D5C50A362B9D}" type="slidenum">
              <a:rPr lang="en-US" smtClean="0"/>
              <a:t>20</a:t>
            </a:fld>
            <a:endParaRPr lang="en-US"/>
          </a:p>
        </p:txBody>
      </p:sp>
    </p:spTree>
    <p:extLst>
      <p:ext uri="{BB962C8B-B14F-4D97-AF65-F5344CB8AC3E}">
        <p14:creationId xmlns:p14="http://schemas.microsoft.com/office/powerpoint/2010/main" val="1157815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21</a:t>
            </a:fld>
            <a:endParaRPr lang="en-US"/>
          </a:p>
        </p:txBody>
      </p:sp>
    </p:spTree>
    <p:extLst>
      <p:ext uri="{BB962C8B-B14F-4D97-AF65-F5344CB8AC3E}">
        <p14:creationId xmlns:p14="http://schemas.microsoft.com/office/powerpoint/2010/main" val="2759893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4A20D-E55B-4C96-AF70-D5C50A362B9D}" type="slidenum">
              <a:rPr lang="en-US" smtClean="0"/>
              <a:t>22</a:t>
            </a:fld>
            <a:endParaRPr lang="en-US"/>
          </a:p>
        </p:txBody>
      </p:sp>
    </p:spTree>
    <p:extLst>
      <p:ext uri="{BB962C8B-B14F-4D97-AF65-F5344CB8AC3E}">
        <p14:creationId xmlns:p14="http://schemas.microsoft.com/office/powerpoint/2010/main" val="2892137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23</a:t>
            </a:fld>
            <a:endParaRPr lang="en-US"/>
          </a:p>
        </p:txBody>
      </p:sp>
    </p:spTree>
    <p:extLst>
      <p:ext uri="{BB962C8B-B14F-4D97-AF65-F5344CB8AC3E}">
        <p14:creationId xmlns:p14="http://schemas.microsoft.com/office/powerpoint/2010/main" val="1697537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4A20D-E55B-4C96-AF70-D5C50A362B9D}" type="slidenum">
              <a:rPr lang="en-US" smtClean="0"/>
              <a:t>24</a:t>
            </a:fld>
            <a:endParaRPr lang="en-US"/>
          </a:p>
        </p:txBody>
      </p:sp>
    </p:spTree>
    <p:extLst>
      <p:ext uri="{BB962C8B-B14F-4D97-AF65-F5344CB8AC3E}">
        <p14:creationId xmlns:p14="http://schemas.microsoft.com/office/powerpoint/2010/main" val="1177288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4A20D-E55B-4C96-AF70-D5C50A362B9D}" type="slidenum">
              <a:rPr lang="en-US" smtClean="0"/>
              <a:t>25</a:t>
            </a:fld>
            <a:endParaRPr lang="en-US"/>
          </a:p>
        </p:txBody>
      </p:sp>
    </p:spTree>
    <p:extLst>
      <p:ext uri="{BB962C8B-B14F-4D97-AF65-F5344CB8AC3E}">
        <p14:creationId xmlns:p14="http://schemas.microsoft.com/office/powerpoint/2010/main" val="1007673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4A20D-E55B-4C96-AF70-D5C50A362B9D}" type="slidenum">
              <a:rPr lang="en-US" smtClean="0"/>
              <a:t>26</a:t>
            </a:fld>
            <a:endParaRPr lang="en-US"/>
          </a:p>
        </p:txBody>
      </p:sp>
    </p:spTree>
    <p:extLst>
      <p:ext uri="{BB962C8B-B14F-4D97-AF65-F5344CB8AC3E}">
        <p14:creationId xmlns:p14="http://schemas.microsoft.com/office/powerpoint/2010/main" val="1551284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4A20D-E55B-4C96-AF70-D5C50A362B9D}" type="slidenum">
              <a:rPr lang="en-US" smtClean="0"/>
              <a:t>27</a:t>
            </a:fld>
            <a:endParaRPr lang="en-US"/>
          </a:p>
        </p:txBody>
      </p:sp>
    </p:spTree>
    <p:extLst>
      <p:ext uri="{BB962C8B-B14F-4D97-AF65-F5344CB8AC3E}">
        <p14:creationId xmlns:p14="http://schemas.microsoft.com/office/powerpoint/2010/main" val="12004551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4A20D-E55B-4C96-AF70-D5C50A362B9D}" type="slidenum">
              <a:rPr lang="en-US" smtClean="0"/>
              <a:t>28</a:t>
            </a:fld>
            <a:endParaRPr lang="en-US"/>
          </a:p>
        </p:txBody>
      </p:sp>
    </p:spTree>
    <p:extLst>
      <p:ext uri="{BB962C8B-B14F-4D97-AF65-F5344CB8AC3E}">
        <p14:creationId xmlns:p14="http://schemas.microsoft.com/office/powerpoint/2010/main" val="9087219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4A20D-E55B-4C96-AF70-D5C50A362B9D}" type="slidenum">
              <a:rPr lang="en-US" smtClean="0"/>
              <a:t>29</a:t>
            </a:fld>
            <a:endParaRPr lang="en-US"/>
          </a:p>
        </p:txBody>
      </p:sp>
    </p:spTree>
    <p:extLst>
      <p:ext uri="{BB962C8B-B14F-4D97-AF65-F5344CB8AC3E}">
        <p14:creationId xmlns:p14="http://schemas.microsoft.com/office/powerpoint/2010/main" val="306248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3</a:t>
            </a:fld>
            <a:endParaRPr lang="en-US"/>
          </a:p>
        </p:txBody>
      </p:sp>
    </p:spTree>
    <p:extLst>
      <p:ext uri="{BB962C8B-B14F-4D97-AF65-F5344CB8AC3E}">
        <p14:creationId xmlns:p14="http://schemas.microsoft.com/office/powerpoint/2010/main" val="2636947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home screen after you log into your Portal account. It provides a set of menus at the top of the page. At the top right of the screen is your login name and an option to log out of the Portal. Your view will be similar to the one displayed here. </a:t>
            </a:r>
          </a:p>
          <a:p>
            <a:endParaRPr lang="en-US" baseline="0" dirty="0" smtClean="0"/>
          </a:p>
          <a:p>
            <a:r>
              <a:rPr lang="en-US" dirty="0" smtClean="0"/>
              <a:t>This screen is Hyperlinked</a:t>
            </a:r>
            <a:r>
              <a:rPr lang="en-US" baseline="0" dirty="0" smtClean="0"/>
              <a:t> to the Portal. Need to make sure though that the link links to and then point to the options under the dropdown list(s). If no Internet is available, make sure to go through the options in each dropdown box. Read the screen out loud. </a:t>
            </a:r>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30</a:t>
            </a:fld>
            <a:endParaRPr lang="en-US"/>
          </a:p>
        </p:txBody>
      </p:sp>
    </p:spTree>
    <p:extLst>
      <p:ext uri="{BB962C8B-B14F-4D97-AF65-F5344CB8AC3E}">
        <p14:creationId xmlns:p14="http://schemas.microsoft.com/office/powerpoint/2010/main" val="17411523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we’ve already previously discussed changing your password, on the next slide I’ll show you the Messages and Files screen. </a:t>
            </a:r>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31</a:t>
            </a:fld>
            <a:endParaRPr lang="en-US"/>
          </a:p>
        </p:txBody>
      </p:sp>
    </p:spTree>
    <p:extLst>
      <p:ext uri="{BB962C8B-B14F-4D97-AF65-F5344CB8AC3E}">
        <p14:creationId xmlns:p14="http://schemas.microsoft.com/office/powerpoint/2010/main" val="16685768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32</a:t>
            </a:fld>
            <a:endParaRPr lang="en-US"/>
          </a:p>
        </p:txBody>
      </p:sp>
    </p:spTree>
    <p:extLst>
      <p:ext uri="{BB962C8B-B14F-4D97-AF65-F5344CB8AC3E}">
        <p14:creationId xmlns:p14="http://schemas.microsoft.com/office/powerpoint/2010/main" val="28437879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the different</a:t>
            </a:r>
            <a:r>
              <a:rPr lang="en-US" baseline="0" dirty="0" smtClean="0"/>
              <a:t> options at the top of the screen now, the Activity, Activity Reports, the Master Calendar, Professional Development, and the Student tabs. </a:t>
            </a:r>
          </a:p>
          <a:p>
            <a:endParaRPr lang="en-US" baseline="0" dirty="0" smtClean="0"/>
          </a:p>
          <a:p>
            <a:r>
              <a:rPr lang="en-US" dirty="0" smtClean="0"/>
              <a:t>The GEAR UP dashboard is a tool for GU sites to track their current activity data. There </a:t>
            </a:r>
            <a:r>
              <a:rPr lang="en-US" smtClean="0"/>
              <a:t>are two </a:t>
            </a:r>
            <a:r>
              <a:rPr lang="en-US" dirty="0" smtClean="0"/>
              <a:t>tabs</a:t>
            </a:r>
            <a:r>
              <a:rPr lang="en-US" baseline="0" dirty="0" smtClean="0"/>
              <a:t> associated with the Dashboard, the Student Tab, and the Activity Tab. The Student Tab track the data in relation to a Student’s GPA. Point out here the choices at the top of the screen. </a:t>
            </a:r>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33</a:t>
            </a:fld>
            <a:endParaRPr lang="en-US"/>
          </a:p>
        </p:txBody>
      </p:sp>
    </p:spTree>
    <p:extLst>
      <p:ext uri="{BB962C8B-B14F-4D97-AF65-F5344CB8AC3E}">
        <p14:creationId xmlns:p14="http://schemas.microsoft.com/office/powerpoint/2010/main" val="41609240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activity tab displays your students’ GU</a:t>
            </a:r>
            <a:r>
              <a:rPr lang="en-US" baseline="0" dirty="0" smtClean="0"/>
              <a:t> activity participation compared to other same-model (Priority, or Cohort) GEAR UP schools. Be sure to point out the CSV button. </a:t>
            </a:r>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34</a:t>
            </a:fld>
            <a:endParaRPr lang="en-US"/>
          </a:p>
        </p:txBody>
      </p:sp>
    </p:spTree>
    <p:extLst>
      <p:ext uri="{BB962C8B-B14F-4D97-AF65-F5344CB8AC3E}">
        <p14:creationId xmlns:p14="http://schemas.microsoft.com/office/powerpoint/2010/main" val="30906250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activity</a:t>
            </a:r>
            <a:r>
              <a:rPr lang="en-US" baseline="0" dirty="0" smtClean="0"/>
              <a:t> screen is where you’ll add new activities, search for activities that have been already entered, and manage the activities that you have already established for the current academic year. To add a new activity, you’d click on the ‘Add a new activity’ box in left middle of the page. </a:t>
            </a:r>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35</a:t>
            </a:fld>
            <a:endParaRPr lang="en-US"/>
          </a:p>
        </p:txBody>
      </p:sp>
    </p:spTree>
    <p:extLst>
      <p:ext uri="{BB962C8B-B14F-4D97-AF65-F5344CB8AC3E}">
        <p14:creationId xmlns:p14="http://schemas.microsoft.com/office/powerpoint/2010/main" val="29619170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Fill in the following information</a:t>
            </a:r>
            <a:r>
              <a:rPr lang="en-US" baseline="0" dirty="0" smtClean="0"/>
              <a:t> (point while explaining)</a:t>
            </a:r>
          </a:p>
          <a:p>
            <a:pPr marL="174698" indent="-174698">
              <a:buFont typeface="Arial" panose="020B0604020202020204" pitchFamily="34" charset="0"/>
              <a:buChar char="•"/>
            </a:pPr>
            <a:r>
              <a:rPr lang="en-US" baseline="0" dirty="0" smtClean="0"/>
              <a:t>Activity name – give the activity a descriptive name; the more descriptive the less compliance questions there are. The activity name doesn’t need to fit in the space allotted for, there is no character limit. </a:t>
            </a:r>
          </a:p>
          <a:p>
            <a:pPr marL="174698" indent="-174698">
              <a:buFont typeface="Arial" panose="020B0604020202020204" pitchFamily="34" charset="0"/>
              <a:buChar char="•"/>
            </a:pPr>
            <a:r>
              <a:rPr lang="en-US" baseline="0" dirty="0" smtClean="0"/>
              <a:t>School – This will default to the name of your GU school, or if there is more than one school in your district, select from the school drop-down box. </a:t>
            </a:r>
          </a:p>
          <a:p>
            <a:pPr marL="174698" indent="-174698">
              <a:buFont typeface="Arial" panose="020B0604020202020204" pitchFamily="34" charset="0"/>
              <a:buChar char="•"/>
            </a:pPr>
            <a:r>
              <a:rPr lang="en-US" baseline="0" dirty="0" smtClean="0"/>
              <a:t>Year – Will always default to the current academic year. </a:t>
            </a:r>
          </a:p>
          <a:p>
            <a:pPr marL="174698" indent="-174698">
              <a:buFont typeface="Arial" panose="020B0604020202020204" pitchFamily="34" charset="0"/>
              <a:buChar char="•"/>
            </a:pPr>
            <a:r>
              <a:rPr lang="en-US" baseline="0" dirty="0" smtClean="0"/>
              <a:t>Activity Type – This is important. Using the GEAR UP Service Definitions handout, choose the activity type from the drop-down of choices. This handout can be found on the GEAR UP Website at </a:t>
            </a:r>
            <a:r>
              <a:rPr lang="en-US" u="sng" dirty="0">
                <a:hlinkClick r:id="rId3"/>
              </a:rPr>
              <a:t>www.gearup.wa.gov</a:t>
            </a:r>
            <a:r>
              <a:rPr lang="en-US" u="sng" dirty="0"/>
              <a:t>.</a:t>
            </a:r>
          </a:p>
          <a:p>
            <a:pPr marL="174698" indent="-174698">
              <a:buFont typeface="Arial" panose="020B0604020202020204" pitchFamily="34" charset="0"/>
              <a:buChar char="•"/>
            </a:pPr>
            <a:r>
              <a:rPr lang="en-US" dirty="0"/>
              <a:t>After all this has been determined, click ‘Add’ at the bottom of the text box. </a:t>
            </a:r>
          </a:p>
          <a:p>
            <a:pPr marL="174698" indent="-174698">
              <a:buFont typeface="Arial" panose="020B0604020202020204" pitchFamily="34" charset="0"/>
              <a:buChar char="•"/>
            </a:pPr>
            <a:r>
              <a:rPr lang="en-US" dirty="0"/>
              <a:t>Once you do this you will be taken to the Activity Detail calendar screen. </a:t>
            </a:r>
            <a:endParaRPr lang="en-US" u="none"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36</a:t>
            </a:fld>
            <a:endParaRPr lang="en-US"/>
          </a:p>
        </p:txBody>
      </p:sp>
    </p:spTree>
    <p:extLst>
      <p:ext uri="{BB962C8B-B14F-4D97-AF65-F5344CB8AC3E}">
        <p14:creationId xmlns:p14="http://schemas.microsoft.com/office/powerpoint/2010/main" val="42167641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the detail</a:t>
            </a:r>
            <a:r>
              <a:rPr lang="en-US" baseline="0" dirty="0" smtClean="0"/>
              <a:t> box first and then the process. </a:t>
            </a:r>
          </a:p>
          <a:p>
            <a:r>
              <a:rPr lang="en-US" baseline="0" dirty="0" smtClean="0"/>
              <a:t>The calendar is where the details of the activity are entered by clicking on the actual date of the activity in the calendar itself. </a:t>
            </a:r>
          </a:p>
          <a:p>
            <a:r>
              <a:rPr lang="en-US" baseline="0" dirty="0" smtClean="0"/>
              <a:t>The calendar will always default to the current month, if an activity is being entered for a prior month or future month, scroll to that month using the arrows at the top of the page. </a:t>
            </a:r>
          </a:p>
          <a:p>
            <a:r>
              <a:rPr lang="en-US" baseline="0" dirty="0" smtClean="0"/>
              <a:t>The current date is highlighted on the screen. </a:t>
            </a:r>
          </a:p>
          <a:p>
            <a:r>
              <a:rPr lang="en-US" baseline="0" dirty="0" smtClean="0"/>
              <a:t>Describe the other details of this screen entering an activity that spans the entire school year. Only setting up the activity once. Etc.</a:t>
            </a:r>
          </a:p>
          <a:p>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37</a:t>
            </a:fld>
            <a:endParaRPr lang="en-US"/>
          </a:p>
        </p:txBody>
      </p:sp>
    </p:spTree>
    <p:extLst>
      <p:ext uri="{BB962C8B-B14F-4D97-AF65-F5344CB8AC3E}">
        <p14:creationId xmlns:p14="http://schemas.microsoft.com/office/powerpoint/2010/main" val="27527565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the activity session box, setting up</a:t>
            </a:r>
            <a:r>
              <a:rPr lang="en-US" baseline="0" dirty="0" smtClean="0"/>
              <a:t> the time, adding the participating education, the session notes, etc. </a:t>
            </a:r>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38</a:t>
            </a:fld>
            <a:endParaRPr lang="en-US"/>
          </a:p>
        </p:txBody>
      </p:sp>
    </p:spTree>
    <p:extLst>
      <p:ext uri="{BB962C8B-B14F-4D97-AF65-F5344CB8AC3E}">
        <p14:creationId xmlns:p14="http://schemas.microsoft.com/office/powerpoint/2010/main" val="32434048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Demonstrate how to fill out the activity session box. (If</a:t>
            </a:r>
            <a:r>
              <a:rPr lang="en-US" baseline="0" dirty="0" smtClean="0"/>
              <a:t> this screen can be hyperlinked to the actual training portal, set up this demonstration ahead of time so that ‘Jelly Beeney’ is added as a staff member, add some extra activities, etc.) Explain ‘save and return to calendar’ and ‘save and go to participants buttons. Explain note section. </a:t>
            </a:r>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39</a:t>
            </a:fld>
            <a:endParaRPr lang="en-US"/>
          </a:p>
        </p:txBody>
      </p:sp>
    </p:spTree>
    <p:extLst>
      <p:ext uri="{BB962C8B-B14F-4D97-AF65-F5344CB8AC3E}">
        <p14:creationId xmlns:p14="http://schemas.microsoft.com/office/powerpoint/2010/main" val="3431598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4A20D-E55B-4C96-AF70-D5C50A362B9D}" type="slidenum">
              <a:rPr lang="en-US" smtClean="0"/>
              <a:t>4</a:t>
            </a:fld>
            <a:endParaRPr lang="en-US"/>
          </a:p>
        </p:txBody>
      </p:sp>
    </p:spTree>
    <p:extLst>
      <p:ext uri="{BB962C8B-B14F-4D97-AF65-F5344CB8AC3E}">
        <p14:creationId xmlns:p14="http://schemas.microsoft.com/office/powerpoint/2010/main" val="18387535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a:t>
            </a:r>
            <a:r>
              <a:rPr lang="en-US" baseline="0" dirty="0" smtClean="0"/>
              <a:t> out the differences in the screen now that the activity is entered. Explain the date links, introduce the next screen where multiple activities will be entered, and the Color Legend comes into use. </a:t>
            </a:r>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40</a:t>
            </a:fld>
            <a:endParaRPr lang="en-US"/>
          </a:p>
        </p:txBody>
      </p:sp>
    </p:spTree>
    <p:extLst>
      <p:ext uri="{BB962C8B-B14F-4D97-AF65-F5344CB8AC3E}">
        <p14:creationId xmlns:p14="http://schemas.microsoft.com/office/powerpoint/2010/main" val="15828334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a:t>
            </a:r>
            <a:r>
              <a:rPr lang="en-US" baseline="0" dirty="0" smtClean="0"/>
              <a:t> out the differences in the screen compared to the last screen, color legend equals-</a:t>
            </a:r>
          </a:p>
          <a:p>
            <a:r>
              <a:rPr lang="en-US" baseline="0" dirty="0" smtClean="0"/>
              <a:t>Red - Session has no participant</a:t>
            </a:r>
          </a:p>
          <a:p>
            <a:r>
              <a:rPr lang="en-US" baseline="0" dirty="0" smtClean="0"/>
              <a:t>Yellow – Participants have been added, but no participation time has been entered. </a:t>
            </a:r>
          </a:p>
          <a:p>
            <a:r>
              <a:rPr lang="en-US" baseline="0" dirty="0" smtClean="0"/>
              <a:t>Green – Session roster is complete, (participants &amp; participation time has been entered). </a:t>
            </a:r>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41</a:t>
            </a:fld>
            <a:endParaRPr lang="en-US"/>
          </a:p>
        </p:txBody>
      </p:sp>
    </p:spTree>
    <p:extLst>
      <p:ext uri="{BB962C8B-B14F-4D97-AF65-F5344CB8AC3E}">
        <p14:creationId xmlns:p14="http://schemas.microsoft.com/office/powerpoint/2010/main" val="32778020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the activity is set up, show the activity session pop-up box. Describe</a:t>
            </a:r>
            <a:r>
              <a:rPr lang="en-US" baseline="0" dirty="0" smtClean="0"/>
              <a:t> the differences in the screen. Describe the different ways you can get to the participant screen. Next screen – participant screen. </a:t>
            </a:r>
          </a:p>
          <a:p>
            <a:r>
              <a:rPr lang="en-US" baseline="0" dirty="0" smtClean="0"/>
              <a:t>You will add a “Primary Staff” person as the lead for the activity. You can choose from the drop down menu, or opt to Add A New Staff Member. There is no limit to the number of staff you can add. </a:t>
            </a:r>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42</a:t>
            </a:fld>
            <a:endParaRPr lang="en-US"/>
          </a:p>
        </p:txBody>
      </p:sp>
    </p:spTree>
    <p:extLst>
      <p:ext uri="{BB962C8B-B14F-4D97-AF65-F5344CB8AC3E}">
        <p14:creationId xmlns:p14="http://schemas.microsoft.com/office/powerpoint/2010/main" val="17863583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a:t>
            </a:r>
            <a:r>
              <a:rPr lang="en-US" baseline="0" dirty="0" smtClean="0"/>
              <a:t> the screen. Point to the links, and describe what each link will do. </a:t>
            </a:r>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43</a:t>
            </a:fld>
            <a:endParaRPr lang="en-US"/>
          </a:p>
        </p:txBody>
      </p:sp>
    </p:spTree>
    <p:extLst>
      <p:ext uri="{BB962C8B-B14F-4D97-AF65-F5344CB8AC3E}">
        <p14:creationId xmlns:p14="http://schemas.microsoft.com/office/powerpoint/2010/main" val="26183270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smtClean="0"/>
              <a:t>Talk about this screen. Point</a:t>
            </a:r>
            <a:r>
              <a:rPr lang="en-US" baseline="0" dirty="0" smtClean="0"/>
              <a:t> out that the time can be adjusted, the students can be removed from the activity, or just unchecked from the activity. Talk about the ‘Print Me’ function and the Excel functions.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44</a:t>
            </a:fld>
            <a:endParaRPr lang="en-US"/>
          </a:p>
        </p:txBody>
      </p:sp>
    </p:spTree>
    <p:extLst>
      <p:ext uri="{BB962C8B-B14F-4D97-AF65-F5344CB8AC3E}">
        <p14:creationId xmlns:p14="http://schemas.microsoft.com/office/powerpoint/2010/main" val="29213461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4A20D-E55B-4C96-AF70-D5C50A362B9D}" type="slidenum">
              <a:rPr lang="en-US" smtClean="0"/>
              <a:t>45</a:t>
            </a:fld>
            <a:endParaRPr lang="en-US"/>
          </a:p>
        </p:txBody>
      </p:sp>
    </p:spTree>
    <p:extLst>
      <p:ext uri="{BB962C8B-B14F-4D97-AF65-F5344CB8AC3E}">
        <p14:creationId xmlns:p14="http://schemas.microsoft.com/office/powerpoint/2010/main" val="16146754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4A20D-E55B-4C96-AF70-D5C50A362B9D}" type="slidenum">
              <a:rPr lang="en-US" smtClean="0"/>
              <a:t>46</a:t>
            </a:fld>
            <a:endParaRPr lang="en-US"/>
          </a:p>
        </p:txBody>
      </p:sp>
    </p:spTree>
    <p:extLst>
      <p:ext uri="{BB962C8B-B14F-4D97-AF65-F5344CB8AC3E}">
        <p14:creationId xmlns:p14="http://schemas.microsoft.com/office/powerpoint/2010/main" val="5525608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Adding a college visit – a bit different then a regular activity. Choosing</a:t>
            </a:r>
            <a:r>
              <a:rPr lang="en-US" baseline="0" dirty="0" smtClean="0"/>
              <a:t> a college from the drop-down box, if the college doesn’t show up, email me the name of the college, where the college is, and the college’s website. I’ll be able to add the college for you, as long as it has an Integrated Postsecondary Education Data System (IPEDS) number. </a:t>
            </a:r>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47</a:t>
            </a:fld>
            <a:endParaRPr lang="en-US"/>
          </a:p>
        </p:txBody>
      </p:sp>
    </p:spTree>
    <p:extLst>
      <p:ext uri="{BB962C8B-B14F-4D97-AF65-F5344CB8AC3E}">
        <p14:creationId xmlns:p14="http://schemas.microsoft.com/office/powerpoint/2010/main" val="37432979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 is similar, please refer to the Activity Type definitions when selecting the Activity</a:t>
            </a:r>
            <a:r>
              <a:rPr lang="en-US" baseline="0" dirty="0" smtClean="0"/>
              <a:t> Type. </a:t>
            </a:r>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48</a:t>
            </a:fld>
            <a:endParaRPr lang="en-US"/>
          </a:p>
        </p:txBody>
      </p:sp>
    </p:spTree>
    <p:extLst>
      <p:ext uri="{BB962C8B-B14F-4D97-AF65-F5344CB8AC3E}">
        <p14:creationId xmlns:p14="http://schemas.microsoft.com/office/powerpoint/2010/main" val="22713052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adding the family members, and how to</a:t>
            </a:r>
            <a:r>
              <a:rPr lang="en-US" baseline="0" dirty="0" smtClean="0"/>
              <a:t> save them to the activity after they’ve been entered. </a:t>
            </a:r>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49</a:t>
            </a:fld>
            <a:endParaRPr lang="en-US"/>
          </a:p>
        </p:txBody>
      </p:sp>
    </p:spTree>
    <p:extLst>
      <p:ext uri="{BB962C8B-B14F-4D97-AF65-F5344CB8AC3E}">
        <p14:creationId xmlns:p14="http://schemas.microsoft.com/office/powerpoint/2010/main" val="1128399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4A20D-E55B-4C96-AF70-D5C50A362B9D}" type="slidenum">
              <a:rPr lang="en-US" smtClean="0"/>
              <a:t>5</a:t>
            </a:fld>
            <a:endParaRPr lang="en-US"/>
          </a:p>
        </p:txBody>
      </p:sp>
    </p:spTree>
    <p:extLst>
      <p:ext uri="{BB962C8B-B14F-4D97-AF65-F5344CB8AC3E}">
        <p14:creationId xmlns:p14="http://schemas.microsoft.com/office/powerpoint/2010/main" val="40112305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there are</a:t>
            </a:r>
            <a:r>
              <a:rPr lang="en-US" baseline="0" dirty="0" smtClean="0"/>
              <a:t> activities added, this is how your activity screen will typically look, by the end of the school year there very well could be more than one page of activities. Remember to stress again the importance of using one calendar to add multi-day activities, and how this looks from this screen. How to navigate this screen, sorting searching, etc. Also mention that the different links take the user to a different place, and how to go to the calendar view and how to expand that view, and the participant view.  </a:t>
            </a:r>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50</a:t>
            </a:fld>
            <a:endParaRPr lang="en-US"/>
          </a:p>
        </p:txBody>
      </p:sp>
    </p:spTree>
    <p:extLst>
      <p:ext uri="{BB962C8B-B14F-4D97-AF65-F5344CB8AC3E}">
        <p14:creationId xmlns:p14="http://schemas.microsoft.com/office/powerpoint/2010/main" val="6833003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Editing</a:t>
            </a:r>
            <a:r>
              <a:rPr lang="en-US" baseline="0" dirty="0" smtClean="0"/>
              <a:t> an activity. </a:t>
            </a:r>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51</a:t>
            </a:fld>
            <a:endParaRPr lang="en-US"/>
          </a:p>
        </p:txBody>
      </p:sp>
    </p:spTree>
    <p:extLst>
      <p:ext uri="{BB962C8B-B14F-4D97-AF65-F5344CB8AC3E}">
        <p14:creationId xmlns:p14="http://schemas.microsoft.com/office/powerpoint/2010/main" val="30540011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Editing</a:t>
            </a:r>
            <a:r>
              <a:rPr lang="en-US" baseline="0" dirty="0" smtClean="0"/>
              <a:t> an activity. You can edit the name of the activity and the activity. This will affect all activities related to the this activity detail calendar. I you have a multi-day tutoring activity, and the activity type is changed from tutoring math to tutoring English, then all the activity associated with that calendar become that activity type. You could talk about however that each date of an activity could be edited for time of day, and length of time. </a:t>
            </a:r>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52</a:t>
            </a:fld>
            <a:endParaRPr lang="en-US"/>
          </a:p>
        </p:txBody>
      </p:sp>
    </p:spTree>
    <p:extLst>
      <p:ext uri="{BB962C8B-B14F-4D97-AF65-F5344CB8AC3E}">
        <p14:creationId xmlns:p14="http://schemas.microsoft.com/office/powerpoint/2010/main" val="29122490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Editing</a:t>
            </a:r>
            <a:r>
              <a:rPr lang="en-US" baseline="0" dirty="0" smtClean="0"/>
              <a:t> an activity. You can edit the name of the activity and the activity. This will affect all activities related to the this activity detail calendar. I you have a multi-day tutoring activity, and the activity type is changed from tutoring math to tutoring English, then all the activity associated with that calendar become that activity type. You could talk about however that each date of an activity could be edited for time of day, and length </a:t>
            </a:r>
            <a:r>
              <a:rPr lang="en-US" baseline="0" smtClean="0"/>
              <a:t>of time. </a:t>
            </a:r>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53</a:t>
            </a:fld>
            <a:endParaRPr lang="en-US"/>
          </a:p>
        </p:txBody>
      </p:sp>
    </p:spTree>
    <p:extLst>
      <p:ext uri="{BB962C8B-B14F-4D97-AF65-F5344CB8AC3E}">
        <p14:creationId xmlns:p14="http://schemas.microsoft.com/office/powerpoint/2010/main" val="14429505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4A20D-E55B-4C96-AF70-D5C50A362B9D}" type="slidenum">
              <a:rPr lang="en-US" smtClean="0"/>
              <a:t>54</a:t>
            </a:fld>
            <a:endParaRPr lang="en-US"/>
          </a:p>
        </p:txBody>
      </p:sp>
    </p:spTree>
    <p:extLst>
      <p:ext uri="{BB962C8B-B14F-4D97-AF65-F5344CB8AC3E}">
        <p14:creationId xmlns:p14="http://schemas.microsoft.com/office/powerpoint/2010/main" val="24892131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deleting an</a:t>
            </a:r>
            <a:r>
              <a:rPr lang="en-US" baseline="0" dirty="0" smtClean="0"/>
              <a:t> activity here. Talk about how you have to delete all the activities off the calendar, and then the final activity for the activity to go away completely. Delete the circled activity.</a:t>
            </a:r>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55</a:t>
            </a:fld>
            <a:endParaRPr lang="en-US"/>
          </a:p>
        </p:txBody>
      </p:sp>
    </p:spTree>
    <p:extLst>
      <p:ext uri="{BB962C8B-B14F-4D97-AF65-F5344CB8AC3E}">
        <p14:creationId xmlns:p14="http://schemas.microsoft.com/office/powerpoint/2010/main" val="34063156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that only the date of the activity has been deleted,</a:t>
            </a:r>
            <a:r>
              <a:rPr lang="en-US" baseline="0" dirty="0" smtClean="0"/>
              <a:t> not the entire activity. </a:t>
            </a:r>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56</a:t>
            </a:fld>
            <a:endParaRPr lang="en-US"/>
          </a:p>
        </p:txBody>
      </p:sp>
    </p:spTree>
    <p:extLst>
      <p:ext uri="{BB962C8B-B14F-4D97-AF65-F5344CB8AC3E}">
        <p14:creationId xmlns:p14="http://schemas.microsoft.com/office/powerpoint/2010/main" val="2867545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portal message system acts</a:t>
            </a:r>
            <a:r>
              <a:rPr lang="en-US" baseline="0" dirty="0" smtClean="0"/>
              <a:t> as a conduit between a specific activity and GEAR UP staff. Each time an activity is entered in the Portal it is reviewed by GEAR UP staff and the activity is then marked as ‘In Compliance’ or In Review”. If it hasn’t been reviewed, then the activity will remain in the ‘Not Reviewed’ status. </a:t>
            </a:r>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57</a:t>
            </a:fld>
            <a:endParaRPr lang="en-US"/>
          </a:p>
        </p:txBody>
      </p:sp>
    </p:spTree>
    <p:extLst>
      <p:ext uri="{BB962C8B-B14F-4D97-AF65-F5344CB8AC3E}">
        <p14:creationId xmlns:p14="http://schemas.microsoft.com/office/powerpoint/2010/main" val="20860754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use the message system</a:t>
            </a:r>
            <a:r>
              <a:rPr lang="en-US" baseline="0" dirty="0" smtClean="0"/>
              <a:t> to send messages to GEAR UP, and answer messages that have been sent to you. </a:t>
            </a:r>
          </a:p>
          <a:p>
            <a:r>
              <a:rPr lang="en-US" dirty="0" smtClean="0"/>
              <a:t>Some examples of why an activity might be put in review are:</a:t>
            </a:r>
          </a:p>
          <a:p>
            <a:pPr marL="174698" indent="-174698">
              <a:buFont typeface="Arial" panose="020B0604020202020204" pitchFamily="34" charset="0"/>
              <a:buChar char="•"/>
            </a:pPr>
            <a:r>
              <a:rPr lang="en-US" dirty="0" smtClean="0"/>
              <a:t>The name of the activity is too general</a:t>
            </a:r>
          </a:p>
          <a:p>
            <a:pPr marL="174698" indent="-174698">
              <a:buFont typeface="Arial" panose="020B0604020202020204" pitchFamily="34" charset="0"/>
              <a:buChar char="•"/>
            </a:pPr>
            <a:r>
              <a:rPr lang="en-US" dirty="0" smtClean="0"/>
              <a:t>The activity happened in a prior month, and no participation time has been entered</a:t>
            </a:r>
            <a:r>
              <a:rPr lang="en-US" baseline="0" dirty="0" smtClean="0"/>
              <a:t> yet.</a:t>
            </a:r>
          </a:p>
          <a:p>
            <a:pPr marL="174698" indent="-174698">
              <a:buFont typeface="Arial" panose="020B0604020202020204" pitchFamily="34" charset="0"/>
              <a:buChar char="•"/>
            </a:pPr>
            <a:r>
              <a:rPr lang="en-US" baseline="0" dirty="0" smtClean="0"/>
              <a:t>The parent participation hasn't been entered on a family event. </a:t>
            </a:r>
          </a:p>
          <a:p>
            <a:pPr marL="174698" indent="-174698">
              <a:buFont typeface="Arial" panose="020B0604020202020204" pitchFamily="34" charset="0"/>
              <a:buChar char="•"/>
            </a:pPr>
            <a:r>
              <a:rPr lang="en-US" baseline="0" dirty="0" smtClean="0"/>
              <a:t>The length of time of the activity is too long/short. </a:t>
            </a:r>
          </a:p>
          <a:p>
            <a:pPr marL="174698" indent="-174698">
              <a:buFont typeface="Arial" panose="020B0604020202020204" pitchFamily="34" charset="0"/>
              <a:buChar char="•"/>
            </a:pPr>
            <a:r>
              <a:rPr lang="en-US" baseline="0" dirty="0" smtClean="0"/>
              <a:t>The activity doesn’t belong in the Portal. </a:t>
            </a:r>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58</a:t>
            </a:fld>
            <a:endParaRPr lang="en-US"/>
          </a:p>
        </p:txBody>
      </p:sp>
    </p:spTree>
    <p:extLst>
      <p:ext uri="{BB962C8B-B14F-4D97-AF65-F5344CB8AC3E}">
        <p14:creationId xmlns:p14="http://schemas.microsoft.com/office/powerpoint/2010/main" val="34878181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activity report screen allows you to run system reports based on the portal activity data that you have recorded. Currently, the reports are: </a:t>
            </a:r>
          </a:p>
          <a:p>
            <a:pPr marL="174698" indent="-174698">
              <a:buFont typeface="Arial" panose="020B0604020202020204" pitchFamily="34" charset="0"/>
              <a:buChar char="•"/>
            </a:pPr>
            <a:r>
              <a:rPr lang="en-US" baseline="0" dirty="0" smtClean="0"/>
              <a:t>Activity Summary by School</a:t>
            </a:r>
          </a:p>
          <a:p>
            <a:pPr marL="174698" indent="-174698">
              <a:buFont typeface="Arial" panose="020B0604020202020204" pitchFamily="34" charset="0"/>
              <a:buChar char="•"/>
            </a:pPr>
            <a:r>
              <a:rPr lang="en-US" baseline="0" dirty="0" smtClean="0"/>
              <a:t>Activity list by School</a:t>
            </a:r>
          </a:p>
          <a:p>
            <a:pPr marL="174698" indent="-174698">
              <a:buFont typeface="Arial" panose="020B0604020202020204" pitchFamily="34" charset="0"/>
              <a:buChar char="•"/>
            </a:pPr>
            <a:r>
              <a:rPr lang="en-US" baseline="0" dirty="0" smtClean="0"/>
              <a:t>Student Detail by School</a:t>
            </a:r>
          </a:p>
          <a:p>
            <a:pPr marL="174698" indent="-174698">
              <a:buFont typeface="Arial" panose="020B0604020202020204" pitchFamily="34" charset="0"/>
              <a:buChar char="•"/>
            </a:pPr>
            <a:r>
              <a:rPr lang="en-US" baseline="0" dirty="0" smtClean="0"/>
              <a:t>Students with Completed  College Applications.</a:t>
            </a:r>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59</a:t>
            </a:fld>
            <a:endParaRPr lang="en-US"/>
          </a:p>
        </p:txBody>
      </p:sp>
    </p:spTree>
    <p:extLst>
      <p:ext uri="{BB962C8B-B14F-4D97-AF65-F5344CB8AC3E}">
        <p14:creationId xmlns:p14="http://schemas.microsoft.com/office/powerpoint/2010/main" val="1187035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4A20D-E55B-4C96-AF70-D5C50A362B9D}" type="slidenum">
              <a:rPr lang="en-US" smtClean="0"/>
              <a:t>6</a:t>
            </a:fld>
            <a:endParaRPr lang="en-US"/>
          </a:p>
        </p:txBody>
      </p:sp>
    </p:spTree>
    <p:extLst>
      <p:ext uri="{BB962C8B-B14F-4D97-AF65-F5344CB8AC3E}">
        <p14:creationId xmlns:p14="http://schemas.microsoft.com/office/powerpoint/2010/main" val="16648983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activity report screen allows you to run system reports based on the portal activity data that you have recorded. Currently, the reports are: </a:t>
            </a:r>
          </a:p>
          <a:p>
            <a:pPr marL="174698" indent="-174698">
              <a:buFont typeface="Arial" panose="020B0604020202020204" pitchFamily="34" charset="0"/>
              <a:buChar char="•"/>
            </a:pPr>
            <a:r>
              <a:rPr lang="en-US" baseline="0" dirty="0" smtClean="0"/>
              <a:t>Activity Summary by School</a:t>
            </a:r>
          </a:p>
          <a:p>
            <a:pPr marL="174698" indent="-174698">
              <a:buFont typeface="Arial" panose="020B0604020202020204" pitchFamily="34" charset="0"/>
              <a:buChar char="•"/>
            </a:pPr>
            <a:r>
              <a:rPr lang="en-US" baseline="0" dirty="0" smtClean="0"/>
              <a:t>Activity list by School</a:t>
            </a:r>
          </a:p>
          <a:p>
            <a:pPr marL="174698" indent="-174698">
              <a:buFont typeface="Arial" panose="020B0604020202020204" pitchFamily="34" charset="0"/>
              <a:buChar char="•"/>
            </a:pPr>
            <a:r>
              <a:rPr lang="en-US" baseline="0" dirty="0" smtClean="0"/>
              <a:t>Student Detail by School</a:t>
            </a:r>
          </a:p>
          <a:p>
            <a:pPr marL="174698" indent="-174698">
              <a:buFont typeface="Arial" panose="020B0604020202020204" pitchFamily="34" charset="0"/>
              <a:buChar char="•"/>
            </a:pPr>
            <a:r>
              <a:rPr lang="en-US" baseline="0" dirty="0" smtClean="0"/>
              <a:t>Students with Completed  College Applications.</a:t>
            </a:r>
          </a:p>
          <a:p>
            <a:pPr marL="174698" indent="-174698">
              <a:buFont typeface="Arial" panose="020B0604020202020204" pitchFamily="34" charset="0"/>
              <a:buChar char="•"/>
            </a:pPr>
            <a:r>
              <a:rPr lang="en-US" baseline="0" dirty="0" smtClean="0"/>
              <a:t>All reports can be uploaded to a CSV file, super handy. </a:t>
            </a:r>
            <a:endParaRPr lang="en-US" dirty="0" smtClean="0"/>
          </a:p>
        </p:txBody>
      </p:sp>
      <p:sp>
        <p:nvSpPr>
          <p:cNvPr id="4" name="Slide Number Placeholder 3"/>
          <p:cNvSpPr>
            <a:spLocks noGrp="1"/>
          </p:cNvSpPr>
          <p:nvPr>
            <p:ph type="sldNum" sz="quarter" idx="10"/>
          </p:nvPr>
        </p:nvSpPr>
        <p:spPr/>
        <p:txBody>
          <a:bodyPr/>
          <a:lstStyle/>
          <a:p>
            <a:fld id="{DCF4A20D-E55B-4C96-AF70-D5C50A362B9D}" type="slidenum">
              <a:rPr lang="en-US" smtClean="0"/>
              <a:t>60</a:t>
            </a:fld>
            <a:endParaRPr lang="en-US"/>
          </a:p>
        </p:txBody>
      </p:sp>
    </p:spTree>
    <p:extLst>
      <p:ext uri="{BB962C8B-B14F-4D97-AF65-F5344CB8AC3E}">
        <p14:creationId xmlns:p14="http://schemas.microsoft.com/office/powerpoint/2010/main" val="38464866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master calendar screen provides</a:t>
            </a:r>
            <a:r>
              <a:rPr lang="en-US" baseline="0" dirty="0" smtClean="0"/>
              <a:t> a snapshot of all the different activities you have scheduled, but shown all in one place. </a:t>
            </a:r>
          </a:p>
          <a:p>
            <a:r>
              <a:rPr lang="en-US" baseline="0" dirty="0" smtClean="0"/>
              <a:t>Mention that is any of these activities were incomplete, it would show up here. Will always default to the current month and year, you will need to scroll using the buttons at the top. The calendar can also be viewed by the week, or by the day. Click on an activity in the calendar, and you will connect directly with that activity’s calendar. </a:t>
            </a:r>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61</a:t>
            </a:fld>
            <a:endParaRPr lang="en-US"/>
          </a:p>
        </p:txBody>
      </p:sp>
    </p:spTree>
    <p:extLst>
      <p:ext uri="{BB962C8B-B14F-4D97-AF65-F5344CB8AC3E}">
        <p14:creationId xmlns:p14="http://schemas.microsoft.com/office/powerpoint/2010/main" val="9619288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62</a:t>
            </a:fld>
            <a:endParaRPr lang="en-US"/>
          </a:p>
        </p:txBody>
      </p:sp>
    </p:spTree>
    <p:extLst>
      <p:ext uri="{BB962C8B-B14F-4D97-AF65-F5344CB8AC3E}">
        <p14:creationId xmlns:p14="http://schemas.microsoft.com/office/powerpoint/2010/main" val="4415607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professional development</a:t>
            </a:r>
            <a:r>
              <a:rPr lang="en-US" baseline="0" dirty="0" smtClean="0"/>
              <a:t> that is provided or paid for by GEAR UP funds is entered in the Portal. </a:t>
            </a:r>
          </a:p>
          <a:p>
            <a:r>
              <a:rPr lang="en-US" baseline="0" dirty="0" smtClean="0"/>
              <a:t>Pro-dev entries are very similar to entering student activities, and the screens look very similar. </a:t>
            </a:r>
          </a:p>
          <a:p>
            <a:r>
              <a:rPr lang="en-US" baseline="0" dirty="0" smtClean="0"/>
              <a:t>The screen mirrors the student activity screen, and the same search criteria apply. </a:t>
            </a:r>
          </a:p>
          <a:p>
            <a:r>
              <a:rPr lang="en-US" baseline="0" dirty="0" smtClean="0"/>
              <a:t>Point and describe – Session Name, From Date, To Date, School, Session Type (instead of Activity Type), and Academic year. </a:t>
            </a:r>
          </a:p>
          <a:p>
            <a:r>
              <a:rPr lang="en-US" baseline="0" dirty="0" smtClean="0"/>
              <a:t>Also on the page, the Search, export to a CSV report, Reset, the Add a New Session button. </a:t>
            </a:r>
          </a:p>
          <a:p>
            <a:r>
              <a:rPr lang="en-US" baseline="0" dirty="0" smtClean="0"/>
              <a:t>Next screen – Add GEAR Session box.</a:t>
            </a:r>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63</a:t>
            </a:fld>
            <a:endParaRPr lang="en-US"/>
          </a:p>
        </p:txBody>
      </p:sp>
    </p:spTree>
    <p:extLst>
      <p:ext uri="{BB962C8B-B14F-4D97-AF65-F5344CB8AC3E}">
        <p14:creationId xmlns:p14="http://schemas.microsoft.com/office/powerpoint/2010/main" val="15038542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Four session</a:t>
            </a:r>
            <a:r>
              <a:rPr lang="en-US" baseline="0" dirty="0" smtClean="0"/>
              <a:t> types, GU Led Professional Development – this workshop would be one of those.</a:t>
            </a:r>
          </a:p>
          <a:p>
            <a:r>
              <a:rPr lang="en-US" baseline="0" dirty="0" smtClean="0"/>
              <a:t>GU Orientation &amp; Match training, as described in your work plan.</a:t>
            </a:r>
          </a:p>
          <a:p>
            <a:r>
              <a:rPr lang="en-US" baseline="0" dirty="0" smtClean="0"/>
              <a:t>Other – any other pro-dev funded sessions, such as AVID, or maybe AP summer institute. </a:t>
            </a:r>
          </a:p>
          <a:p>
            <a:r>
              <a:rPr lang="en-US" baseline="0" dirty="0" smtClean="0"/>
              <a:t>Webinars – self-explanatory. </a:t>
            </a:r>
          </a:p>
          <a:p>
            <a:r>
              <a:rPr lang="en-US" baseline="0" dirty="0" smtClean="0"/>
              <a:t>Any GEAR UP led pro-dev, such as this workshop, will already be entered in the Portal for you, all you will need to do is enter the staff that attended. </a:t>
            </a:r>
          </a:p>
          <a:p>
            <a:r>
              <a:rPr lang="en-US" baseline="0" dirty="0" smtClean="0"/>
              <a:t>Any other professional development you will need to enter yourself, just as you do your student activities. </a:t>
            </a:r>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64</a:t>
            </a:fld>
            <a:endParaRPr lang="en-US"/>
          </a:p>
        </p:txBody>
      </p:sp>
    </p:spTree>
    <p:extLst>
      <p:ext uri="{BB962C8B-B14F-4D97-AF65-F5344CB8AC3E}">
        <p14:creationId xmlns:p14="http://schemas.microsoft.com/office/powerpoint/2010/main" val="15987684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with</a:t>
            </a:r>
            <a:r>
              <a:rPr lang="en-US" baseline="0" dirty="0" smtClean="0"/>
              <a:t> the student activity screen, the process is the same to add the activity</a:t>
            </a:r>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65</a:t>
            </a:fld>
            <a:endParaRPr lang="en-US"/>
          </a:p>
        </p:txBody>
      </p:sp>
    </p:spTree>
    <p:extLst>
      <p:ext uri="{BB962C8B-B14F-4D97-AF65-F5344CB8AC3E}">
        <p14:creationId xmlns:p14="http://schemas.microsoft.com/office/powerpoint/2010/main" val="34555943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noticeable</a:t>
            </a:r>
            <a:r>
              <a:rPr lang="en-US" baseline="0" dirty="0" smtClean="0"/>
              <a:t> difference in adding a student activity vs. a pro-dev activity is the staff is list is populated by whoever is entering the session in the Portal. For example, for a brand new school, they will need to enter their staff as they enter their pro-dev sessions, but once the staff member has been entered in the Portal, they will always show up in the staff list. </a:t>
            </a:r>
          </a:p>
          <a:p>
            <a:r>
              <a:rPr lang="en-US" baseline="0" dirty="0" smtClean="0"/>
              <a:t>Also talk about updating and deleting staff members here. </a:t>
            </a:r>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66</a:t>
            </a:fld>
            <a:endParaRPr lang="en-US"/>
          </a:p>
        </p:txBody>
      </p:sp>
    </p:spTree>
    <p:extLst>
      <p:ext uri="{BB962C8B-B14F-4D97-AF65-F5344CB8AC3E}">
        <p14:creationId xmlns:p14="http://schemas.microsoft.com/office/powerpoint/2010/main" val="32125062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staff member is </a:t>
            </a:r>
            <a:r>
              <a:rPr lang="en-US" baseline="0" dirty="0" err="1" smtClean="0"/>
              <a:t>is</a:t>
            </a:r>
            <a:r>
              <a:rPr lang="en-US" baseline="0" dirty="0" smtClean="0"/>
              <a:t> new to WA state GEAR UP, </a:t>
            </a:r>
            <a:r>
              <a:rPr lang="en-US" dirty="0" smtClean="0"/>
              <a:t>This screen displays how to enter a staff member to your roster. You do not need</a:t>
            </a:r>
            <a:r>
              <a:rPr lang="en-US" baseline="0" dirty="0" smtClean="0"/>
              <a:t> to enter them more than once to your roster.</a:t>
            </a:r>
          </a:p>
          <a:p>
            <a:r>
              <a:rPr lang="en-US" baseline="0" dirty="0" smtClean="0"/>
              <a:t>*New staff role - Advisory Committee Member  - select this option to add advisory committee members</a:t>
            </a:r>
          </a:p>
        </p:txBody>
      </p:sp>
      <p:sp>
        <p:nvSpPr>
          <p:cNvPr id="4" name="Slide Number Placeholder 3"/>
          <p:cNvSpPr>
            <a:spLocks noGrp="1"/>
          </p:cNvSpPr>
          <p:nvPr>
            <p:ph type="sldNum" sz="quarter" idx="10"/>
          </p:nvPr>
        </p:nvSpPr>
        <p:spPr/>
        <p:txBody>
          <a:bodyPr/>
          <a:lstStyle/>
          <a:p>
            <a:fld id="{DCF4A20D-E55B-4C96-AF70-D5C50A362B9D}" type="slidenum">
              <a:rPr lang="en-US" smtClean="0"/>
              <a:t>67</a:t>
            </a:fld>
            <a:endParaRPr lang="en-US"/>
          </a:p>
        </p:txBody>
      </p:sp>
    </p:spTree>
    <p:extLst>
      <p:ext uri="{BB962C8B-B14F-4D97-AF65-F5344CB8AC3E}">
        <p14:creationId xmlns:p14="http://schemas.microsoft.com/office/powerpoint/2010/main" val="28755560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aseline="0" dirty="0" smtClean="0"/>
              <a:t>After they’ve been added they will automatically show up when you start typing their name in the Add to List by Staff Name box, just like the student screen. </a:t>
            </a:r>
          </a:p>
          <a:p>
            <a:pPr defTabSz="931723">
              <a:defRPr/>
            </a:pPr>
            <a:r>
              <a:rPr lang="en-US" baseline="0" dirty="0" smtClean="0"/>
              <a:t>If there is someone on the staff roster whose role in the school has changed, or no longer works at the school, keep the list updated by clicking on the Update/Delete Staff Members button. </a:t>
            </a:r>
            <a:endParaRPr lang="en-US" dirty="0" smtClean="0"/>
          </a:p>
          <a:p>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68</a:t>
            </a:fld>
            <a:endParaRPr lang="en-US"/>
          </a:p>
        </p:txBody>
      </p:sp>
    </p:spTree>
    <p:extLst>
      <p:ext uri="{BB962C8B-B14F-4D97-AF65-F5344CB8AC3E}">
        <p14:creationId xmlns:p14="http://schemas.microsoft.com/office/powerpoint/2010/main" val="38413831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the updating and deleting process here. </a:t>
            </a:r>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69</a:t>
            </a:fld>
            <a:endParaRPr lang="en-US"/>
          </a:p>
        </p:txBody>
      </p:sp>
    </p:spTree>
    <p:extLst>
      <p:ext uri="{BB962C8B-B14F-4D97-AF65-F5344CB8AC3E}">
        <p14:creationId xmlns:p14="http://schemas.microsoft.com/office/powerpoint/2010/main" val="234136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4A20D-E55B-4C96-AF70-D5C50A362B9D}" type="slidenum">
              <a:rPr lang="en-US" smtClean="0"/>
              <a:t>7</a:t>
            </a:fld>
            <a:endParaRPr lang="en-US"/>
          </a:p>
        </p:txBody>
      </p:sp>
    </p:spTree>
    <p:extLst>
      <p:ext uri="{BB962C8B-B14F-4D97-AF65-F5344CB8AC3E}">
        <p14:creationId xmlns:p14="http://schemas.microsoft.com/office/powerpoint/2010/main" val="32674272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search parameters on the Student Search screen to find and track individual GU students and family participation data. </a:t>
            </a:r>
          </a:p>
          <a:p>
            <a:pPr marL="174698" indent="-174698">
              <a:buFont typeface="Arial" panose="020B0604020202020204" pitchFamily="34" charset="0"/>
              <a:buChar char="•"/>
            </a:pPr>
            <a:r>
              <a:rPr lang="en-US" dirty="0" smtClean="0"/>
              <a:t>The system uses the State Student Identification Number (10 digits, OSPI numbers). This may</a:t>
            </a:r>
            <a:r>
              <a:rPr lang="en-US" baseline="0" dirty="0" smtClean="0"/>
              <a:t> </a:t>
            </a:r>
            <a:r>
              <a:rPr lang="en-US" dirty="0" smtClean="0"/>
              <a:t>not be the</a:t>
            </a:r>
            <a:r>
              <a:rPr lang="en-US" baseline="0" dirty="0" smtClean="0"/>
              <a:t> local school district student ID number. </a:t>
            </a:r>
          </a:p>
          <a:p>
            <a:pPr marL="174698" indent="-174698">
              <a:buFont typeface="Arial" panose="020B0604020202020204" pitchFamily="34" charset="0"/>
              <a:buChar char="•"/>
            </a:pPr>
            <a:r>
              <a:rPr lang="en-US" dirty="0" smtClean="0"/>
              <a:t>SSI would return only the student who belongs to that Id</a:t>
            </a:r>
            <a:r>
              <a:rPr lang="en-US" baseline="0" dirty="0" smtClean="0"/>
              <a:t> number. </a:t>
            </a:r>
          </a:p>
          <a:p>
            <a:pPr marL="174698" indent="-174698">
              <a:buFont typeface="Arial" panose="020B0604020202020204" pitchFamily="34" charset="0"/>
              <a:buChar char="•"/>
            </a:pPr>
            <a:r>
              <a:rPr lang="en-US" baseline="0" dirty="0" smtClean="0"/>
              <a:t>First Name – will return all the students in the school with that first name. You can also search by partial name.</a:t>
            </a:r>
          </a:p>
          <a:p>
            <a:pPr marL="174698" indent="-174698">
              <a:buFont typeface="Arial" panose="020B0604020202020204" pitchFamily="34" charset="0"/>
              <a:buChar char="•"/>
            </a:pPr>
            <a:r>
              <a:rPr lang="en-US" baseline="0" dirty="0" smtClean="0"/>
              <a:t>Last Name – same as the first name, will return all students with that last name, and maybe even students that have a longer version of that name, i.e. “Rich’ would also return Richmond. </a:t>
            </a:r>
          </a:p>
          <a:p>
            <a:pPr marL="174698" indent="-174698">
              <a:buFont typeface="Arial" panose="020B0604020202020204" pitchFamily="34" charset="0"/>
              <a:buChar char="•"/>
            </a:pPr>
            <a:r>
              <a:rPr lang="en-US" baseline="0" dirty="0" smtClean="0"/>
              <a:t>School District only-will return the names of all students enrolled at the high school. If the site is a priority school, then search will be all students in the 7-12</a:t>
            </a:r>
            <a:r>
              <a:rPr lang="en-US" baseline="30000" dirty="0" smtClean="0"/>
              <a:t>th</a:t>
            </a:r>
            <a:r>
              <a:rPr lang="en-US" baseline="0" dirty="0" smtClean="0"/>
              <a:t> grade. For districts with multiple schools, choosing this option will give you all students in the middle or high school in our district. </a:t>
            </a:r>
          </a:p>
          <a:p>
            <a:pPr marL="174698" indent="-174698">
              <a:buFont typeface="Arial" panose="020B0604020202020204" pitchFamily="34" charset="0"/>
              <a:buChar char="•"/>
            </a:pPr>
            <a:r>
              <a:rPr lang="en-US" baseline="0" dirty="0" smtClean="0"/>
              <a:t>The drop-down box will always default to the name of the current school. Once moving to the high school, the Cohort schools have the option of pulling the data from the years that the GEAR UP program they were at the middle school </a:t>
            </a:r>
          </a:p>
          <a:p>
            <a:pPr marL="174698" indent="-174698">
              <a:buFont typeface="Arial" panose="020B0604020202020204" pitchFamily="34" charset="0"/>
              <a:buChar char="•"/>
            </a:pPr>
            <a:r>
              <a:rPr lang="en-US" baseline="0" dirty="0" smtClean="0"/>
              <a:t>Withdraw code.</a:t>
            </a:r>
          </a:p>
          <a:p>
            <a:pPr marL="174698" indent="-174698">
              <a:buFont typeface="Arial" panose="020B0604020202020204" pitchFamily="34" charset="0"/>
              <a:buChar char="•"/>
            </a:pPr>
            <a:r>
              <a:rPr lang="en-US" baseline="0" dirty="0" smtClean="0"/>
              <a:t>GU eligible only.</a:t>
            </a:r>
          </a:p>
          <a:p>
            <a:pPr marL="174698" indent="-174698">
              <a:buFont typeface="Arial" panose="020B0604020202020204" pitchFamily="34" charset="0"/>
              <a:buChar char="•"/>
            </a:pPr>
            <a:r>
              <a:rPr lang="en-US" baseline="0" dirty="0" smtClean="0"/>
              <a:t>Currently enrolled only.</a:t>
            </a:r>
          </a:p>
          <a:p>
            <a:pPr marL="174698" indent="-174698">
              <a:buFont typeface="Arial" panose="020B0604020202020204" pitchFamily="34" charset="0"/>
              <a:buChar char="•"/>
            </a:pPr>
            <a:r>
              <a:rPr lang="en-US" baseline="0" dirty="0" smtClean="0"/>
              <a:t>CSV file.</a:t>
            </a:r>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70</a:t>
            </a:fld>
            <a:endParaRPr lang="en-US"/>
          </a:p>
        </p:txBody>
      </p:sp>
    </p:spTree>
    <p:extLst>
      <p:ext uri="{BB962C8B-B14F-4D97-AF65-F5344CB8AC3E}">
        <p14:creationId xmlns:p14="http://schemas.microsoft.com/office/powerpoint/2010/main" val="3891900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the search screen, if you click on a student’s SSID number, it will take you to the student detail screen. On the activity tab, you will be able to see the total hours of both the student and parents for all the years that the student was enrolled in GEAR UP. </a:t>
            </a:r>
          </a:p>
          <a:p>
            <a:r>
              <a:rPr lang="en-US" baseline="0" dirty="0" smtClean="0"/>
              <a:t>Click on the + sign to expand the detail. </a:t>
            </a:r>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71</a:t>
            </a:fld>
            <a:endParaRPr lang="en-US"/>
          </a:p>
        </p:txBody>
      </p:sp>
    </p:spTree>
    <p:extLst>
      <p:ext uri="{BB962C8B-B14F-4D97-AF65-F5344CB8AC3E}">
        <p14:creationId xmlns:p14="http://schemas.microsoft.com/office/powerpoint/2010/main" val="419116513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College applications completion must be tracked by GU sites for each 12</a:t>
            </a:r>
            <a:r>
              <a:rPr lang="en-US" baseline="30000" dirty="0" smtClean="0"/>
              <a:t>th</a:t>
            </a:r>
            <a:r>
              <a:rPr lang="en-US" dirty="0" smtClean="0"/>
              <a:t> grade GU student. The</a:t>
            </a:r>
            <a:r>
              <a:rPr lang="en-US" baseline="0" dirty="0" smtClean="0"/>
              <a:t> College Application</a:t>
            </a:r>
            <a:r>
              <a:rPr lang="en-US" dirty="0" smtClean="0"/>
              <a:t> tab</a:t>
            </a:r>
            <a:r>
              <a:rPr lang="en-US" baseline="0" dirty="0" smtClean="0"/>
              <a:t> is where this information is entered.</a:t>
            </a:r>
          </a:p>
          <a:p>
            <a:r>
              <a:rPr lang="en-US" baseline="0" dirty="0" smtClean="0"/>
              <a:t>This information will also populate your ‘Students with Completed College Apps’ report when you run it via the Portal’s activity report feature. </a:t>
            </a:r>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72</a:t>
            </a:fld>
            <a:endParaRPr lang="en-US"/>
          </a:p>
        </p:txBody>
      </p:sp>
    </p:spTree>
    <p:extLst>
      <p:ext uri="{BB962C8B-B14F-4D97-AF65-F5344CB8AC3E}">
        <p14:creationId xmlns:p14="http://schemas.microsoft.com/office/powerpoint/2010/main" val="3849175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smtClean="0"/>
              <a:t>Once</a:t>
            </a:r>
            <a:r>
              <a:rPr lang="en-US" baseline="0" dirty="0" smtClean="0"/>
              <a:t> the student starts receiving college acceptance letters, make sure to update the student’s College Apps screen to reflect the changes. </a:t>
            </a:r>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73</a:t>
            </a:fld>
            <a:endParaRPr lang="en-US"/>
          </a:p>
        </p:txBody>
      </p:sp>
    </p:spTree>
    <p:extLst>
      <p:ext uri="{BB962C8B-B14F-4D97-AF65-F5344CB8AC3E}">
        <p14:creationId xmlns:p14="http://schemas.microsoft.com/office/powerpoint/2010/main" val="1168113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time a</a:t>
            </a:r>
            <a:r>
              <a:rPr lang="en-US" baseline="0" dirty="0" smtClean="0"/>
              <a:t> college application is added, or updated on the student’s college app tab, it is also added to the </a:t>
            </a:r>
          </a:p>
          <a:p>
            <a:r>
              <a:rPr lang="en-US" baseline="0" dirty="0" smtClean="0"/>
              <a:t>“Students with Completed College Apps” report.</a:t>
            </a:r>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74</a:t>
            </a:fld>
            <a:endParaRPr lang="en-US"/>
          </a:p>
        </p:txBody>
      </p:sp>
    </p:spTree>
    <p:extLst>
      <p:ext uri="{BB962C8B-B14F-4D97-AF65-F5344CB8AC3E}">
        <p14:creationId xmlns:p14="http://schemas.microsoft.com/office/powerpoint/2010/main" val="8186530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information can only be found on this page,</a:t>
            </a:r>
            <a:r>
              <a:rPr lang="en-US" baseline="0" dirty="0" smtClean="0"/>
              <a:t> meaning, there is no other screen anywhere else in the Portal that these notes are provided, or can be seen. </a:t>
            </a:r>
            <a:endParaRPr lang="en-US" dirty="0" smtClean="0"/>
          </a:p>
          <a:p>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75</a:t>
            </a:fld>
            <a:endParaRPr lang="en-US"/>
          </a:p>
        </p:txBody>
      </p:sp>
    </p:spTree>
    <p:extLst>
      <p:ext uri="{BB962C8B-B14F-4D97-AF65-F5344CB8AC3E}">
        <p14:creationId xmlns:p14="http://schemas.microsoft.com/office/powerpoint/2010/main" val="103283379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Under </a:t>
            </a:r>
            <a:r>
              <a:rPr lang="en-US" b="1" dirty="0"/>
              <a:t>Common</a:t>
            </a:r>
            <a:r>
              <a:rPr lang="en-US" dirty="0"/>
              <a:t>, select </a:t>
            </a:r>
            <a:r>
              <a:rPr lang="en-US" b="1" i="1" dirty="0"/>
              <a:t>Messages and Files</a:t>
            </a:r>
            <a:r>
              <a:rPr lang="en-US" dirty="0"/>
              <a:t>, and then select </a:t>
            </a:r>
            <a:r>
              <a:rPr lang="en-US" b="1" i="1" dirty="0"/>
              <a:t>Inbox</a:t>
            </a:r>
            <a:r>
              <a:rPr lang="en-US" dirty="0"/>
              <a:t>.</a:t>
            </a:r>
          </a:p>
          <a:p>
            <a:r>
              <a:rPr lang="en-US" dirty="0"/>
              <a:t>2. Click on the </a:t>
            </a:r>
            <a:r>
              <a:rPr lang="en-US" b="1" i="1" dirty="0"/>
              <a:t>Create a new secure message</a:t>
            </a:r>
            <a:r>
              <a:rPr lang="en-US" i="1" dirty="0"/>
              <a:t> to WSAC </a:t>
            </a:r>
            <a:r>
              <a:rPr lang="en-US" dirty="0"/>
              <a:t>link on the top right of the page.</a:t>
            </a:r>
          </a:p>
        </p:txBody>
      </p:sp>
      <p:sp>
        <p:nvSpPr>
          <p:cNvPr id="4" name="Slide Number Placeholder 3"/>
          <p:cNvSpPr>
            <a:spLocks noGrp="1"/>
          </p:cNvSpPr>
          <p:nvPr>
            <p:ph type="sldNum" sz="quarter" idx="10"/>
          </p:nvPr>
        </p:nvSpPr>
        <p:spPr/>
        <p:txBody>
          <a:bodyPr/>
          <a:lstStyle/>
          <a:p>
            <a:fld id="{DCF4A20D-E55B-4C96-AF70-D5C50A362B9D}" type="slidenum">
              <a:rPr lang="en-US" smtClean="0"/>
              <a:t>76</a:t>
            </a:fld>
            <a:endParaRPr lang="en-US"/>
          </a:p>
        </p:txBody>
      </p:sp>
    </p:spTree>
    <p:extLst>
      <p:ext uri="{BB962C8B-B14F-4D97-AF65-F5344CB8AC3E}">
        <p14:creationId xmlns:p14="http://schemas.microsoft.com/office/powerpoint/2010/main" val="320197102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Select </a:t>
            </a:r>
            <a:r>
              <a:rPr lang="en-US" b="1" dirty="0"/>
              <a:t>GEAR UP</a:t>
            </a:r>
            <a:r>
              <a:rPr lang="en-US" dirty="0"/>
              <a:t> from the </a:t>
            </a:r>
            <a:r>
              <a:rPr lang="en-US" b="1" i="1" dirty="0"/>
              <a:t>Select a Program Mailbox</a:t>
            </a:r>
            <a:r>
              <a:rPr lang="en-US" dirty="0"/>
              <a:t> drop down box.</a:t>
            </a:r>
          </a:p>
          <a:p>
            <a:r>
              <a:rPr lang="en-US" dirty="0"/>
              <a:t>4. Fill in the </a:t>
            </a:r>
            <a:r>
              <a:rPr lang="en-US" b="1" i="1" dirty="0"/>
              <a:t>Subject</a:t>
            </a:r>
            <a:r>
              <a:rPr lang="en-US" b="1" dirty="0"/>
              <a:t> </a:t>
            </a:r>
            <a:r>
              <a:rPr lang="en-US" dirty="0"/>
              <a:t>line accordingly.</a:t>
            </a:r>
          </a:p>
          <a:p>
            <a:r>
              <a:rPr lang="en-US" dirty="0"/>
              <a:t>5.</a:t>
            </a:r>
            <a:r>
              <a:rPr lang="en-US" b="1" dirty="0"/>
              <a:t> Select the file </a:t>
            </a:r>
            <a:r>
              <a:rPr lang="en-US" dirty="0"/>
              <a:t>(from your computer) that you want to add to the Attachments field, by clicking on the</a:t>
            </a:r>
            <a:r>
              <a:rPr lang="en-US" b="1" dirty="0"/>
              <a:t> </a:t>
            </a:r>
            <a:r>
              <a:rPr lang="en-US" b="1" i="1" dirty="0"/>
              <a:t>Choose File </a:t>
            </a:r>
            <a:r>
              <a:rPr lang="en-US" dirty="0"/>
              <a:t>button.</a:t>
            </a:r>
          </a:p>
          <a:p>
            <a:r>
              <a:rPr lang="en-US" dirty="0"/>
              <a:t>6. Click on the </a:t>
            </a:r>
            <a:r>
              <a:rPr lang="en-US" b="1" i="1" dirty="0"/>
              <a:t>Attach</a:t>
            </a:r>
            <a:r>
              <a:rPr lang="en-US" dirty="0"/>
              <a:t> button. </a:t>
            </a:r>
          </a:p>
          <a:p>
            <a:r>
              <a:rPr lang="en-US" dirty="0"/>
              <a:t>Add a comment to the blank box, if necessary.</a:t>
            </a:r>
          </a:p>
          <a:p>
            <a:r>
              <a:rPr lang="en-US" dirty="0"/>
              <a:t>Click on the </a:t>
            </a:r>
            <a:r>
              <a:rPr lang="en-US" b="1" i="1" dirty="0"/>
              <a:t>Send Message</a:t>
            </a:r>
            <a:r>
              <a:rPr lang="en-US" dirty="0"/>
              <a:t> link on the top of the page.</a:t>
            </a:r>
          </a:p>
        </p:txBody>
      </p:sp>
      <p:sp>
        <p:nvSpPr>
          <p:cNvPr id="4" name="Slide Number Placeholder 3"/>
          <p:cNvSpPr>
            <a:spLocks noGrp="1"/>
          </p:cNvSpPr>
          <p:nvPr>
            <p:ph type="sldNum" sz="quarter" idx="10"/>
          </p:nvPr>
        </p:nvSpPr>
        <p:spPr/>
        <p:txBody>
          <a:bodyPr/>
          <a:lstStyle/>
          <a:p>
            <a:fld id="{DCF4A20D-E55B-4C96-AF70-D5C50A362B9D}" type="slidenum">
              <a:rPr lang="en-US" smtClean="0"/>
              <a:t>77</a:t>
            </a:fld>
            <a:endParaRPr lang="en-US"/>
          </a:p>
        </p:txBody>
      </p:sp>
    </p:spTree>
    <p:extLst>
      <p:ext uri="{BB962C8B-B14F-4D97-AF65-F5344CB8AC3E}">
        <p14:creationId xmlns:p14="http://schemas.microsoft.com/office/powerpoint/2010/main" val="350593298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4A20D-E55B-4C96-AF70-D5C50A362B9D}" type="slidenum">
              <a:rPr lang="en-US" smtClean="0"/>
              <a:t>78</a:t>
            </a:fld>
            <a:endParaRPr lang="en-US"/>
          </a:p>
        </p:txBody>
      </p:sp>
    </p:spTree>
    <p:extLst>
      <p:ext uri="{BB962C8B-B14F-4D97-AF65-F5344CB8AC3E}">
        <p14:creationId xmlns:p14="http://schemas.microsoft.com/office/powerpoint/2010/main" val="139974226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4A20D-E55B-4C96-AF70-D5C50A362B9D}" type="slidenum">
              <a:rPr lang="en-US" smtClean="0"/>
              <a:t>79</a:t>
            </a:fld>
            <a:endParaRPr lang="en-US"/>
          </a:p>
        </p:txBody>
      </p:sp>
    </p:spTree>
    <p:extLst>
      <p:ext uri="{BB962C8B-B14F-4D97-AF65-F5344CB8AC3E}">
        <p14:creationId xmlns:p14="http://schemas.microsoft.com/office/powerpoint/2010/main" val="1233944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4A20D-E55B-4C96-AF70-D5C50A362B9D}" type="slidenum">
              <a:rPr lang="en-US" smtClean="0"/>
              <a:t>8</a:t>
            </a:fld>
            <a:endParaRPr lang="en-US"/>
          </a:p>
        </p:txBody>
      </p:sp>
    </p:spTree>
    <p:extLst>
      <p:ext uri="{BB962C8B-B14F-4D97-AF65-F5344CB8AC3E}">
        <p14:creationId xmlns:p14="http://schemas.microsoft.com/office/powerpoint/2010/main" val="62579520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4A20D-E55B-4C96-AF70-D5C50A362B9D}" type="slidenum">
              <a:rPr lang="en-US" smtClean="0"/>
              <a:t>80</a:t>
            </a:fld>
            <a:endParaRPr lang="en-US"/>
          </a:p>
        </p:txBody>
      </p:sp>
    </p:spTree>
    <p:extLst>
      <p:ext uri="{BB962C8B-B14F-4D97-AF65-F5344CB8AC3E}">
        <p14:creationId xmlns:p14="http://schemas.microsoft.com/office/powerpoint/2010/main" val="751764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F4A20D-E55B-4C96-AF70-D5C50A362B9D}" type="slidenum">
              <a:rPr lang="en-US" smtClean="0"/>
              <a:t>9</a:t>
            </a:fld>
            <a:endParaRPr lang="en-US"/>
          </a:p>
        </p:txBody>
      </p:sp>
    </p:spTree>
    <p:extLst>
      <p:ext uri="{BB962C8B-B14F-4D97-AF65-F5344CB8AC3E}">
        <p14:creationId xmlns:p14="http://schemas.microsoft.com/office/powerpoint/2010/main" val="1371574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11/27/2017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11/27/2017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11/27/2017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11/27/2017</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11/27/2017</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earup.wa.gov/file/activity-type-definition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kellyk@wsac.wa.gov"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collegebound@wsac.wa.gov"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fafsa@wsac.wa.gov"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gearup.wa.gov/grant-management/access-porta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portaltraining/default.aspx"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tmp"/></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hyperlink" Target="http://www.gearup.wa.gov/grant-managemen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tmp"/><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27.png"/><Relationship Id="rId10" Type="http://schemas.openxmlformats.org/officeDocument/2006/relationships/image" Target="../media/image35.png"/><Relationship Id="rId4" Type="http://schemas.openxmlformats.org/officeDocument/2006/relationships/image" Target="../media/image30.png"/><Relationship Id="rId9" Type="http://schemas.openxmlformats.org/officeDocument/2006/relationships/image" Target="../media/image3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42.png"/><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tmp"/><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3" Type="http://schemas.openxmlformats.org/officeDocument/2006/relationships/image" Target="../media/image47.tmp"/><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48.tmp"/></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tmp"/></Relationships>
</file>

<file path=ppt/slides/_rels/slide54.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55.xml.rels><?xml version="1.0" encoding="UTF-8" standalone="yes"?>
<Relationships xmlns="http://schemas.openxmlformats.org/package/2006/relationships"><Relationship Id="rId8" Type="http://schemas.openxmlformats.org/officeDocument/2006/relationships/image" Target="../media/image56.tmp"/><Relationship Id="rId3" Type="http://schemas.openxmlformats.org/officeDocument/2006/relationships/image" Target="../media/image53.tmp"/><Relationship Id="rId7" Type="http://schemas.openxmlformats.org/officeDocument/2006/relationships/image" Target="../media/image55.tmp"/><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54.tmp"/><Relationship Id="rId4" Type="http://schemas.openxmlformats.org/officeDocument/2006/relationships/image" Target="../media/image46.png"/><Relationship Id="rId9" Type="http://schemas.openxmlformats.org/officeDocument/2006/relationships/image" Target="../media/image27.png"/></Relationships>
</file>

<file path=ppt/slides/_rels/slide56.xml.rels><?xml version="1.0" encoding="UTF-8" standalone="yes"?>
<Relationships xmlns="http://schemas.openxmlformats.org/package/2006/relationships"><Relationship Id="rId3" Type="http://schemas.openxmlformats.org/officeDocument/2006/relationships/image" Target="../media/image57.tmp"/><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tmp"/><Relationship Id="rId4" Type="http://schemas.openxmlformats.org/officeDocument/2006/relationships/image" Target="../media/image50.png"/></Relationships>
</file>

<file path=ppt/slides/_rels/slide57.xml.rels><?xml version="1.0" encoding="UTF-8" standalone="yes"?>
<Relationships xmlns="http://schemas.openxmlformats.org/package/2006/relationships"><Relationship Id="rId3" Type="http://schemas.openxmlformats.org/officeDocument/2006/relationships/image" Target="../media/image60.tmp"/><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58.xml.rels><?xml version="1.0" encoding="UTF-8" standalone="yes"?>
<Relationships xmlns="http://schemas.openxmlformats.org/package/2006/relationships"><Relationship Id="rId3" Type="http://schemas.openxmlformats.org/officeDocument/2006/relationships/image" Target="../media/image61.tmp"/><Relationship Id="rId7" Type="http://schemas.openxmlformats.org/officeDocument/2006/relationships/image" Target="../media/image65.tmp"/><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5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27.png"/><Relationship Id="rId4" Type="http://schemas.openxmlformats.org/officeDocument/2006/relationships/image" Target="../media/image69.tmp"/></Relationships>
</file>

<file path=ppt/slides/_rels/slide61.xml.rels><?xml version="1.0" encoding="UTF-8" standalone="yes"?>
<Relationships xmlns="http://schemas.openxmlformats.org/package/2006/relationships"><Relationship Id="rId3" Type="http://schemas.openxmlformats.org/officeDocument/2006/relationships/image" Target="../media/image71.tmp"/><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72.tmp"/><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63.png"/><Relationship Id="rId4" Type="http://schemas.openxmlformats.org/officeDocument/2006/relationships/image" Target="../media/image73.tmp"/></Relationships>
</file>

<file path=ppt/slides/_rels/slide6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6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78.tmp"/><Relationship Id="rId2" Type="http://schemas.openxmlformats.org/officeDocument/2006/relationships/notesSlide" Target="../notesSlides/notesSlide66.xml"/><Relationship Id="rId1" Type="http://schemas.openxmlformats.org/officeDocument/2006/relationships/slideLayout" Target="../slideLayouts/slideLayout7.xml"/><Relationship Id="rId5" Type="http://schemas.openxmlformats.org/officeDocument/2006/relationships/image" Target="../media/image80.png"/><Relationship Id="rId4" Type="http://schemas.openxmlformats.org/officeDocument/2006/relationships/image" Target="../media/image79.png"/></Relationships>
</file>

<file path=ppt/slides/_rels/slide6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0.png"/><Relationship Id="rId4" Type="http://schemas.openxmlformats.org/officeDocument/2006/relationships/image" Target="../media/image82.png"/></Relationships>
</file>

<file path=ppt/slides/_rels/slide6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8.xml"/><Relationship Id="rId1" Type="http://schemas.openxmlformats.org/officeDocument/2006/relationships/slideLayout" Target="../slideLayouts/slideLayout7.xml"/><Relationship Id="rId5" Type="http://schemas.openxmlformats.org/officeDocument/2006/relationships/image" Target="../media/image85.png"/><Relationship Id="rId4" Type="http://schemas.openxmlformats.org/officeDocument/2006/relationships/image" Target="../media/image82.png"/></Relationships>
</file>

<file path=ppt/slides/_rels/slide69.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notesSlide" Target="../notesSlides/notesSlide69.xml"/><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88.tmp"/><Relationship Id="rId4" Type="http://schemas.openxmlformats.org/officeDocument/2006/relationships/image" Target="../media/image87.tm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2.tmp"/><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93.tmp"/><Relationship Id="rId2" Type="http://schemas.openxmlformats.org/officeDocument/2006/relationships/notesSlide" Target="../notesSlides/notesSlide71.xml"/><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95.png"/><Relationship Id="rId4" Type="http://schemas.openxmlformats.org/officeDocument/2006/relationships/image" Target="../media/image94.png"/></Relationships>
</file>

<file path=ppt/slides/_rels/slide72.xml.rels><?xml version="1.0" encoding="UTF-8" standalone="yes"?>
<Relationships xmlns="http://schemas.openxmlformats.org/package/2006/relationships"><Relationship Id="rId3" Type="http://schemas.openxmlformats.org/officeDocument/2006/relationships/image" Target="../media/image96.tmp"/><Relationship Id="rId7" Type="http://schemas.openxmlformats.org/officeDocument/2006/relationships/image" Target="../media/image99.png"/><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8.png"/><Relationship Id="rId4" Type="http://schemas.openxmlformats.org/officeDocument/2006/relationships/image" Target="../media/image97.tmp"/></Relationships>
</file>

<file path=ppt/slides/_rels/slide73.xml.rels><?xml version="1.0" encoding="UTF-8" standalone="yes"?>
<Relationships xmlns="http://schemas.openxmlformats.org/package/2006/relationships"><Relationship Id="rId3" Type="http://schemas.openxmlformats.org/officeDocument/2006/relationships/image" Target="../media/image100.tmp"/><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95.png"/></Relationships>
</file>

<file path=ppt/slides/_rels/slide7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02.tmp"/><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03.tmp"/><Relationship Id="rId2" Type="http://schemas.openxmlformats.org/officeDocument/2006/relationships/notesSlide" Target="../notesSlides/notesSlide76.xml"/><Relationship Id="rId1" Type="http://schemas.openxmlformats.org/officeDocument/2006/relationships/slideLayout" Target="../slideLayouts/slideLayout7.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7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108.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earup.wa.gov/file/form-individual-student-services-tracking-lo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gearup.wa.gov/file/form-professional-development-participation-log" TargetMode="External"/><Relationship Id="rId5" Type="http://schemas.openxmlformats.org/officeDocument/2006/relationships/hyperlink" Target="http://www.gearup.wa.gov/file/form-family-event-participation-log" TargetMode="External"/><Relationship Id="rId4" Type="http://schemas.openxmlformats.org/officeDocument/2006/relationships/hyperlink" Target="http://www.gearup.wa.gov/file/form-student-event-participation-lo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606784"/>
            <a:ext cx="10572000" cy="2971051"/>
          </a:xfrm>
        </p:spPr>
        <p:txBody>
          <a:bodyPr/>
          <a:lstStyle/>
          <a:p>
            <a:pPr algn="ctr"/>
            <a:r>
              <a:rPr lang="en-US" dirty="0" smtClean="0"/>
              <a:t/>
            </a:r>
            <a:br>
              <a:rPr lang="en-US" dirty="0" smtClean="0"/>
            </a:br>
            <a:r>
              <a:rPr lang="en-US" dirty="0" smtClean="0"/>
              <a:t>Washington State GEAR UP</a:t>
            </a:r>
            <a:br>
              <a:rPr lang="en-US" dirty="0" smtClean="0"/>
            </a:br>
            <a:r>
              <a:rPr lang="en-US" dirty="0" smtClean="0"/>
              <a:t>Activity Portal Training</a:t>
            </a:r>
            <a:endParaRPr lang="en-US" dirty="0"/>
          </a:p>
        </p:txBody>
      </p:sp>
      <p:sp>
        <p:nvSpPr>
          <p:cNvPr id="3" name="Subtitle 2"/>
          <p:cNvSpPr>
            <a:spLocks noGrp="1"/>
          </p:cNvSpPr>
          <p:nvPr>
            <p:ph type="subTitle" idx="1"/>
          </p:nvPr>
        </p:nvSpPr>
        <p:spPr/>
        <p:txBody>
          <a:bodyPr>
            <a:noAutofit/>
          </a:bodyPr>
          <a:lstStyle/>
          <a:p>
            <a:r>
              <a:rPr lang="en-US" sz="1600" dirty="0" smtClean="0"/>
              <a:t>Kelly Keeney, Program Specialist</a:t>
            </a:r>
          </a:p>
          <a:p>
            <a:r>
              <a:rPr lang="en-US" sz="1600" dirty="0" smtClean="0"/>
              <a:t>October, 2017</a:t>
            </a:r>
            <a:endParaRPr lang="en-US"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1202" y="5832815"/>
            <a:ext cx="3771169" cy="59288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3613" y="5715821"/>
            <a:ext cx="2345146" cy="826868"/>
          </a:xfrm>
          <a:prstGeom prst="rect">
            <a:avLst/>
          </a:prstGeom>
        </p:spPr>
      </p:pic>
    </p:spTree>
    <p:extLst>
      <p:ext uri="{BB962C8B-B14F-4D97-AF65-F5344CB8AC3E}">
        <p14:creationId xmlns:p14="http://schemas.microsoft.com/office/powerpoint/2010/main" val="1448152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42" y="468209"/>
            <a:ext cx="10571998" cy="970450"/>
          </a:xfrm>
        </p:spPr>
        <p:txBody>
          <a:bodyPr/>
          <a:lstStyle/>
          <a:p>
            <a:r>
              <a:rPr lang="en-US" dirty="0" smtClean="0"/>
              <a:t>Professional Development</a:t>
            </a:r>
            <a:endParaRPr lang="en-US" dirty="0"/>
          </a:p>
        </p:txBody>
      </p:sp>
      <p:sp>
        <p:nvSpPr>
          <p:cNvPr id="3" name="Content Placeholder 2"/>
          <p:cNvSpPr>
            <a:spLocks noGrp="1"/>
          </p:cNvSpPr>
          <p:nvPr>
            <p:ph idx="1"/>
          </p:nvPr>
        </p:nvSpPr>
        <p:spPr>
          <a:xfrm>
            <a:off x="576975" y="2600660"/>
            <a:ext cx="10554574" cy="4146982"/>
          </a:xfrm>
        </p:spPr>
        <p:txBody>
          <a:bodyPr/>
          <a:lstStyle/>
          <a:p>
            <a:r>
              <a:rPr lang="en-US" sz="2800" dirty="0" smtClean="0"/>
              <a:t>GEAR UP sponsored professional development:</a:t>
            </a:r>
          </a:p>
          <a:p>
            <a:pPr lvl="1"/>
            <a:r>
              <a:rPr lang="en-US" sz="2800" dirty="0" smtClean="0"/>
              <a:t>GEAR UP West.</a:t>
            </a:r>
          </a:p>
          <a:p>
            <a:pPr lvl="1"/>
            <a:r>
              <a:rPr lang="en-US" sz="2800" dirty="0" smtClean="0"/>
              <a:t>November, March, April and August workshops.</a:t>
            </a:r>
          </a:p>
          <a:p>
            <a:r>
              <a:rPr lang="en-US" sz="2800" dirty="0" smtClean="0"/>
              <a:t>Other professional development (one or more apply):</a:t>
            </a:r>
          </a:p>
          <a:p>
            <a:pPr lvl="1"/>
            <a:r>
              <a:rPr lang="en-US" sz="2800" dirty="0" smtClean="0"/>
              <a:t>Staff are paid by GEAR UP to participate.</a:t>
            </a:r>
          </a:p>
          <a:p>
            <a:pPr lvl="1"/>
            <a:r>
              <a:rPr lang="en-US" sz="2800" dirty="0" smtClean="0"/>
              <a:t>Trainer is paid for by GEAR UP.</a:t>
            </a:r>
          </a:p>
          <a:p>
            <a:pPr lvl="1"/>
            <a:r>
              <a:rPr lang="en-US" sz="2800" dirty="0" smtClean="0"/>
              <a:t>Travel/registration fees are paid by GEAR UP. </a:t>
            </a:r>
          </a:p>
          <a:p>
            <a:endParaRPr lang="en-US" dirty="0" smtClean="0"/>
          </a:p>
          <a:p>
            <a:pPr lvl="1"/>
            <a:endParaRPr lang="en-US" dirty="0"/>
          </a:p>
        </p:txBody>
      </p:sp>
    </p:spTree>
    <p:extLst>
      <p:ext uri="{BB962C8B-B14F-4D97-AF65-F5344CB8AC3E}">
        <p14:creationId xmlns:p14="http://schemas.microsoft.com/office/powerpoint/2010/main" val="1092348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42" y="468209"/>
            <a:ext cx="10571998" cy="970450"/>
          </a:xfrm>
        </p:spPr>
        <p:txBody>
          <a:bodyPr/>
          <a:lstStyle/>
          <a:p>
            <a:r>
              <a:rPr lang="en-US" dirty="0" smtClean="0"/>
              <a:t>Advisory Committee</a:t>
            </a:r>
            <a:endParaRPr lang="en-US" dirty="0"/>
          </a:p>
        </p:txBody>
      </p:sp>
      <p:sp>
        <p:nvSpPr>
          <p:cNvPr id="3" name="Content Placeholder 2"/>
          <p:cNvSpPr>
            <a:spLocks noGrp="1"/>
          </p:cNvSpPr>
          <p:nvPr>
            <p:ph idx="1"/>
          </p:nvPr>
        </p:nvSpPr>
        <p:spPr>
          <a:xfrm>
            <a:off x="576975" y="2600660"/>
            <a:ext cx="10554574" cy="4146982"/>
          </a:xfrm>
        </p:spPr>
        <p:txBody>
          <a:bodyPr>
            <a:normAutofit/>
          </a:bodyPr>
          <a:lstStyle/>
          <a:p>
            <a:r>
              <a:rPr lang="en-US" sz="2800" dirty="0" smtClean="0"/>
              <a:t>Advisory Committee activities are now entered in the portal. </a:t>
            </a:r>
          </a:p>
          <a:p>
            <a:r>
              <a:rPr lang="en-US" sz="2800" dirty="0" smtClean="0"/>
              <a:t>Two meetings per year are required. </a:t>
            </a:r>
          </a:p>
          <a:p>
            <a:r>
              <a:rPr lang="en-US" sz="2800" dirty="0" smtClean="0"/>
              <a:t>Advisory Committee meetings are </a:t>
            </a:r>
            <a:r>
              <a:rPr lang="en-US" sz="2800" dirty="0" smtClean="0"/>
              <a:t>added on the Professional Development tab, </a:t>
            </a:r>
            <a:r>
              <a:rPr lang="en-US" sz="2800" dirty="0" smtClean="0"/>
              <a:t>under the session type “Other.”</a:t>
            </a:r>
          </a:p>
          <a:p>
            <a:r>
              <a:rPr lang="en-US" sz="2800" dirty="0" smtClean="0"/>
              <a:t>You can now add </a:t>
            </a:r>
            <a:r>
              <a:rPr lang="en-US" sz="2800" dirty="0" smtClean="0"/>
              <a:t>a community member </a:t>
            </a:r>
            <a:r>
              <a:rPr lang="en-US" sz="2800" dirty="0" smtClean="0"/>
              <a:t>and designate </a:t>
            </a:r>
            <a:r>
              <a:rPr lang="en-US" sz="2800" dirty="0" smtClean="0"/>
              <a:t>their staff roles as an “Advisory </a:t>
            </a:r>
            <a:r>
              <a:rPr lang="en-US" sz="2800" dirty="0" smtClean="0"/>
              <a:t>Committee Member.” </a:t>
            </a:r>
            <a:endParaRPr lang="en-US" dirty="0" smtClean="0"/>
          </a:p>
          <a:p>
            <a:pPr lvl="1"/>
            <a:endParaRPr lang="en-US" dirty="0"/>
          </a:p>
        </p:txBody>
      </p:sp>
    </p:spTree>
    <p:extLst>
      <p:ext uri="{BB962C8B-B14F-4D97-AF65-F5344CB8AC3E}">
        <p14:creationId xmlns:p14="http://schemas.microsoft.com/office/powerpoint/2010/main" val="2609994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42" y="468209"/>
            <a:ext cx="10571998" cy="970450"/>
          </a:xfrm>
        </p:spPr>
        <p:txBody>
          <a:bodyPr/>
          <a:lstStyle/>
          <a:p>
            <a:r>
              <a:rPr lang="en-US" dirty="0" smtClean="0"/>
              <a:t>Student Activities</a:t>
            </a:r>
            <a:endParaRPr lang="en-US" dirty="0"/>
          </a:p>
        </p:txBody>
      </p:sp>
      <p:sp>
        <p:nvSpPr>
          <p:cNvPr id="3" name="Content Placeholder 2"/>
          <p:cNvSpPr>
            <a:spLocks noGrp="1"/>
          </p:cNvSpPr>
          <p:nvPr>
            <p:ph idx="1"/>
          </p:nvPr>
        </p:nvSpPr>
        <p:spPr>
          <a:xfrm>
            <a:off x="576975" y="2600660"/>
            <a:ext cx="10554574" cy="4146982"/>
          </a:xfrm>
        </p:spPr>
        <p:txBody>
          <a:bodyPr/>
          <a:lstStyle/>
          <a:p>
            <a:r>
              <a:rPr lang="en-US" sz="2800" dirty="0" smtClean="0"/>
              <a:t>All direct service provided to students by GEAR UP staff or others in support of the program is documented.</a:t>
            </a:r>
          </a:p>
          <a:p>
            <a:r>
              <a:rPr lang="en-US" sz="2800" dirty="0" smtClean="0"/>
              <a:t>May include individual, small group, or large group services. </a:t>
            </a:r>
          </a:p>
          <a:p>
            <a:pPr marL="0" indent="0">
              <a:buNone/>
            </a:pPr>
            <a:endParaRPr lang="en-US" dirty="0" smtClean="0"/>
          </a:p>
          <a:p>
            <a:pPr lvl="1"/>
            <a:endParaRPr lang="en-US" dirty="0"/>
          </a:p>
        </p:txBody>
      </p:sp>
    </p:spTree>
    <p:extLst>
      <p:ext uri="{BB962C8B-B14F-4D97-AF65-F5344CB8AC3E}">
        <p14:creationId xmlns:p14="http://schemas.microsoft.com/office/powerpoint/2010/main" val="1539451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42" y="468209"/>
            <a:ext cx="10571998" cy="970450"/>
          </a:xfrm>
        </p:spPr>
        <p:txBody>
          <a:bodyPr/>
          <a:lstStyle/>
          <a:p>
            <a:r>
              <a:rPr lang="en-US" dirty="0" smtClean="0"/>
              <a:t>Family Activities</a:t>
            </a:r>
            <a:endParaRPr lang="en-US" dirty="0"/>
          </a:p>
        </p:txBody>
      </p:sp>
      <p:sp>
        <p:nvSpPr>
          <p:cNvPr id="3" name="Content Placeholder 2"/>
          <p:cNvSpPr>
            <a:spLocks noGrp="1"/>
          </p:cNvSpPr>
          <p:nvPr>
            <p:ph idx="1"/>
          </p:nvPr>
        </p:nvSpPr>
        <p:spPr>
          <a:xfrm>
            <a:off x="576975" y="2600660"/>
            <a:ext cx="10554574" cy="4146982"/>
          </a:xfrm>
        </p:spPr>
        <p:txBody>
          <a:bodyPr>
            <a:normAutofit lnSpcReduction="10000"/>
          </a:bodyPr>
          <a:lstStyle/>
          <a:p>
            <a:r>
              <a:rPr lang="en-US" sz="2800" dirty="0" smtClean="0"/>
              <a:t>All direct service provided to families by GEAR UP staff or others in support of the program is documented.</a:t>
            </a:r>
          </a:p>
          <a:p>
            <a:r>
              <a:rPr lang="en-US" sz="2800" dirty="0" smtClean="0"/>
              <a:t>May include individual, small group, or large group services. </a:t>
            </a:r>
          </a:p>
          <a:p>
            <a:r>
              <a:rPr lang="en-US" sz="2800" dirty="0" smtClean="0"/>
              <a:t>Includes all family night events. </a:t>
            </a:r>
          </a:p>
          <a:p>
            <a:r>
              <a:rPr lang="en-US" sz="2800" dirty="0" smtClean="0"/>
              <a:t>Family events may or may not include students. </a:t>
            </a:r>
          </a:p>
          <a:p>
            <a:r>
              <a:rPr lang="en-US" sz="2800" dirty="0" smtClean="0"/>
              <a:t>Students may attend family events with or without their family.</a:t>
            </a:r>
          </a:p>
          <a:p>
            <a:pPr marL="0" indent="0">
              <a:buNone/>
            </a:pPr>
            <a:endParaRPr lang="en-US" dirty="0" smtClean="0"/>
          </a:p>
          <a:p>
            <a:pPr lvl="1"/>
            <a:endParaRPr lang="en-US" dirty="0"/>
          </a:p>
        </p:txBody>
      </p:sp>
    </p:spTree>
    <p:extLst>
      <p:ext uri="{BB962C8B-B14F-4D97-AF65-F5344CB8AC3E}">
        <p14:creationId xmlns:p14="http://schemas.microsoft.com/office/powerpoint/2010/main" val="4093666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42" y="468209"/>
            <a:ext cx="10571998" cy="970450"/>
          </a:xfrm>
        </p:spPr>
        <p:txBody>
          <a:bodyPr/>
          <a:lstStyle/>
          <a:p>
            <a:r>
              <a:rPr lang="en-US" dirty="0" smtClean="0"/>
              <a:t>Service Definitions (AKA Activity Types)</a:t>
            </a:r>
            <a:endParaRPr lang="en-US" dirty="0"/>
          </a:p>
        </p:txBody>
      </p:sp>
      <p:sp>
        <p:nvSpPr>
          <p:cNvPr id="3" name="Content Placeholder 2"/>
          <p:cNvSpPr>
            <a:spLocks noGrp="1"/>
          </p:cNvSpPr>
          <p:nvPr>
            <p:ph idx="1"/>
          </p:nvPr>
        </p:nvSpPr>
        <p:spPr>
          <a:xfrm>
            <a:off x="653175" y="2711018"/>
            <a:ext cx="10554574" cy="4146982"/>
          </a:xfrm>
        </p:spPr>
        <p:txBody>
          <a:bodyPr>
            <a:normAutofit fontScale="92500" lnSpcReduction="10000"/>
          </a:bodyPr>
          <a:lstStyle/>
          <a:p>
            <a:r>
              <a:rPr lang="en-US" sz="2800" dirty="0" smtClean="0"/>
              <a:t>Read it: </a:t>
            </a:r>
            <a:r>
              <a:rPr lang="en-US" sz="2800" dirty="0" smtClean="0">
                <a:hlinkClick r:id="rId3"/>
              </a:rPr>
              <a:t>GEAR UP Grant IV Activity Type Definitions</a:t>
            </a:r>
            <a:endParaRPr lang="en-US" sz="2800" dirty="0" smtClean="0"/>
          </a:p>
          <a:p>
            <a:r>
              <a:rPr lang="en-US" sz="2800" dirty="0" smtClean="0"/>
              <a:t>Why? </a:t>
            </a:r>
          </a:p>
          <a:p>
            <a:pPr lvl="1"/>
            <a:r>
              <a:rPr lang="en-US" sz="2600" dirty="0" smtClean="0"/>
              <a:t>Consistency in reporting.</a:t>
            </a:r>
          </a:p>
          <a:p>
            <a:pPr lvl="1"/>
            <a:r>
              <a:rPr lang="en-US" sz="2600" dirty="0" smtClean="0"/>
              <a:t>National longitudinal study (CCREC).</a:t>
            </a:r>
            <a:endParaRPr lang="en-US" sz="2800" dirty="0"/>
          </a:p>
          <a:p>
            <a:r>
              <a:rPr lang="en-US" sz="2800" dirty="0" smtClean="0"/>
              <a:t>Pre-Defined Service Definitions</a:t>
            </a:r>
          </a:p>
          <a:p>
            <a:pPr lvl="1"/>
            <a:r>
              <a:rPr lang="en-US" sz="2600" dirty="0" smtClean="0"/>
              <a:t>12 Student Activity Types</a:t>
            </a:r>
          </a:p>
          <a:p>
            <a:pPr lvl="1"/>
            <a:r>
              <a:rPr lang="en-US" sz="2600" dirty="0"/>
              <a:t>4</a:t>
            </a:r>
            <a:r>
              <a:rPr lang="en-US" sz="2600" dirty="0" smtClean="0"/>
              <a:t> Family Activity Types</a:t>
            </a:r>
          </a:p>
          <a:p>
            <a:pPr lvl="1"/>
            <a:r>
              <a:rPr lang="en-US" sz="2600" dirty="0" smtClean="0"/>
              <a:t>Professional Development Activity Types</a:t>
            </a:r>
            <a:endParaRPr lang="en-US" sz="2800" dirty="0" smtClean="0"/>
          </a:p>
          <a:p>
            <a:pPr marL="0" indent="0">
              <a:buNone/>
            </a:pPr>
            <a:endParaRPr lang="en-US" dirty="0" smtClean="0"/>
          </a:p>
          <a:p>
            <a:pPr lvl="1"/>
            <a:endParaRPr lang="en-US" dirty="0"/>
          </a:p>
        </p:txBody>
      </p:sp>
    </p:spTree>
    <p:extLst>
      <p:ext uri="{BB962C8B-B14F-4D97-AF65-F5344CB8AC3E}">
        <p14:creationId xmlns:p14="http://schemas.microsoft.com/office/powerpoint/2010/main" val="3931030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42" y="468209"/>
            <a:ext cx="10571998" cy="970450"/>
          </a:xfrm>
        </p:spPr>
        <p:txBody>
          <a:bodyPr/>
          <a:lstStyle/>
          <a:p>
            <a:r>
              <a:rPr lang="en-US" dirty="0" smtClean="0"/>
              <a:t>Service Definitions (AKA Activity Types)</a:t>
            </a:r>
            <a:endParaRPr lang="en-US" dirty="0"/>
          </a:p>
        </p:txBody>
      </p:sp>
      <p:sp>
        <p:nvSpPr>
          <p:cNvPr id="3" name="Content Placeholder 2"/>
          <p:cNvSpPr>
            <a:spLocks noGrp="1"/>
          </p:cNvSpPr>
          <p:nvPr>
            <p:ph idx="1"/>
          </p:nvPr>
        </p:nvSpPr>
        <p:spPr>
          <a:xfrm>
            <a:off x="576975" y="2600659"/>
            <a:ext cx="10554574" cy="4582339"/>
          </a:xfrm>
        </p:spPr>
        <p:txBody>
          <a:bodyPr>
            <a:normAutofit fontScale="70000" lnSpcReduction="20000"/>
          </a:bodyPr>
          <a:lstStyle/>
          <a:p>
            <a:r>
              <a:rPr lang="en-US" sz="2800" dirty="0" smtClean="0"/>
              <a:t>Student Activity Types:</a:t>
            </a:r>
          </a:p>
          <a:p>
            <a:pPr lvl="1"/>
            <a:r>
              <a:rPr lang="en-US" sz="2600" dirty="0" smtClean="0"/>
              <a:t>Tutoring/Homework Assistance (with sub-groups)</a:t>
            </a:r>
          </a:p>
          <a:p>
            <a:pPr lvl="1"/>
            <a:r>
              <a:rPr lang="en-US" sz="2600" dirty="0" smtClean="0"/>
              <a:t>Comprehensive Mentoring</a:t>
            </a:r>
          </a:p>
          <a:p>
            <a:pPr lvl="1"/>
            <a:r>
              <a:rPr lang="en-US" sz="2600" dirty="0" smtClean="0"/>
              <a:t>Financial Aid Counseling/Advising</a:t>
            </a:r>
          </a:p>
          <a:p>
            <a:pPr lvl="1"/>
            <a:r>
              <a:rPr lang="en-US" sz="2600" dirty="0" smtClean="0"/>
              <a:t>Counseling/Advising….Career Counseling – Individualized Info</a:t>
            </a:r>
          </a:p>
          <a:p>
            <a:pPr lvl="1"/>
            <a:r>
              <a:rPr lang="en-US" sz="2600" dirty="0" smtClean="0"/>
              <a:t>College Visit/College Student Shadowing</a:t>
            </a:r>
          </a:p>
          <a:p>
            <a:pPr lvl="1"/>
            <a:r>
              <a:rPr lang="en-US" sz="2600" dirty="0" smtClean="0"/>
              <a:t>Educational Field Trips (with sub-groups)</a:t>
            </a:r>
          </a:p>
          <a:p>
            <a:pPr lvl="1"/>
            <a:r>
              <a:rPr lang="en-US" sz="2600" dirty="0" smtClean="0"/>
              <a:t>Job Site/Job Shadowing</a:t>
            </a:r>
          </a:p>
          <a:p>
            <a:pPr lvl="1"/>
            <a:r>
              <a:rPr lang="en-US" sz="2600" dirty="0" smtClean="0"/>
              <a:t>Student Workshops – Group sessions, not individualized</a:t>
            </a:r>
          </a:p>
          <a:p>
            <a:pPr lvl="1"/>
            <a:r>
              <a:rPr lang="en-US" sz="2600" dirty="0" smtClean="0"/>
              <a:t>Tests/Test Preparation</a:t>
            </a:r>
          </a:p>
          <a:p>
            <a:pPr lvl="1"/>
            <a:r>
              <a:rPr lang="en-US" sz="2600" dirty="0" smtClean="0"/>
              <a:t>Summer Programs (with sub-groups)</a:t>
            </a:r>
          </a:p>
          <a:p>
            <a:pPr lvl="1"/>
            <a:r>
              <a:rPr lang="en-US" sz="2600" dirty="0" smtClean="0"/>
              <a:t>Student Orientation</a:t>
            </a:r>
          </a:p>
          <a:p>
            <a:pPr lvl="1"/>
            <a:endParaRPr lang="en-US" sz="2600" dirty="0" smtClean="0"/>
          </a:p>
          <a:p>
            <a:pPr marL="0" indent="0">
              <a:buNone/>
            </a:pPr>
            <a:endParaRPr lang="en-US" dirty="0" smtClean="0"/>
          </a:p>
          <a:p>
            <a:pPr lvl="1"/>
            <a:endParaRPr lang="en-US" dirty="0"/>
          </a:p>
        </p:txBody>
      </p:sp>
    </p:spTree>
    <p:extLst>
      <p:ext uri="{BB962C8B-B14F-4D97-AF65-F5344CB8AC3E}">
        <p14:creationId xmlns:p14="http://schemas.microsoft.com/office/powerpoint/2010/main" val="33070752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42" y="468209"/>
            <a:ext cx="10571998" cy="970450"/>
          </a:xfrm>
        </p:spPr>
        <p:txBody>
          <a:bodyPr/>
          <a:lstStyle/>
          <a:p>
            <a:r>
              <a:rPr lang="en-US" dirty="0" smtClean="0"/>
              <a:t>Service Definitions (AKA Activity Types)</a:t>
            </a:r>
            <a:endParaRPr lang="en-US" dirty="0"/>
          </a:p>
        </p:txBody>
      </p:sp>
      <p:sp>
        <p:nvSpPr>
          <p:cNvPr id="3" name="Content Placeholder 2"/>
          <p:cNvSpPr>
            <a:spLocks noGrp="1"/>
          </p:cNvSpPr>
          <p:nvPr>
            <p:ph idx="1"/>
          </p:nvPr>
        </p:nvSpPr>
        <p:spPr>
          <a:xfrm>
            <a:off x="576975" y="2600660"/>
            <a:ext cx="10554574" cy="4146982"/>
          </a:xfrm>
        </p:spPr>
        <p:txBody>
          <a:bodyPr>
            <a:normAutofit/>
          </a:bodyPr>
          <a:lstStyle/>
          <a:p>
            <a:r>
              <a:rPr lang="en-US" sz="2800" dirty="0" smtClean="0"/>
              <a:t>Family Activity Types</a:t>
            </a:r>
          </a:p>
          <a:p>
            <a:pPr lvl="1"/>
            <a:r>
              <a:rPr lang="en-US" sz="2600" dirty="0" smtClean="0"/>
              <a:t>College Visits</a:t>
            </a:r>
          </a:p>
          <a:p>
            <a:pPr lvl="1"/>
            <a:r>
              <a:rPr lang="en-US" sz="2600" dirty="0" smtClean="0"/>
              <a:t>Counseling &amp; Advising (individualized info)</a:t>
            </a:r>
          </a:p>
          <a:p>
            <a:pPr lvl="1"/>
            <a:r>
              <a:rPr lang="en-US" sz="2600" dirty="0" smtClean="0"/>
              <a:t>Workshops (College Prep &amp; Fin Aid)</a:t>
            </a:r>
          </a:p>
          <a:p>
            <a:pPr lvl="1"/>
            <a:r>
              <a:rPr lang="en-US" sz="2600" dirty="0" smtClean="0"/>
              <a:t>Orientation &amp; Celebratory Events</a:t>
            </a:r>
          </a:p>
          <a:p>
            <a:pPr lvl="1"/>
            <a:endParaRPr lang="en-US" sz="2600" dirty="0" smtClean="0"/>
          </a:p>
          <a:p>
            <a:pPr marL="0" indent="0">
              <a:buNone/>
            </a:pPr>
            <a:endParaRPr lang="en-US" dirty="0" smtClean="0"/>
          </a:p>
          <a:p>
            <a:pPr lvl="1"/>
            <a:endParaRPr lang="en-US" dirty="0"/>
          </a:p>
        </p:txBody>
      </p:sp>
    </p:spTree>
    <p:extLst>
      <p:ext uri="{BB962C8B-B14F-4D97-AF65-F5344CB8AC3E}">
        <p14:creationId xmlns:p14="http://schemas.microsoft.com/office/powerpoint/2010/main" val="530274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42" y="468209"/>
            <a:ext cx="10571998" cy="970450"/>
          </a:xfrm>
        </p:spPr>
        <p:txBody>
          <a:bodyPr/>
          <a:lstStyle/>
          <a:p>
            <a:r>
              <a:rPr lang="en-US" dirty="0" smtClean="0"/>
              <a:t>Service Definitions (AKA Activity Types)</a:t>
            </a:r>
            <a:endParaRPr lang="en-US" dirty="0"/>
          </a:p>
        </p:txBody>
      </p:sp>
      <p:sp>
        <p:nvSpPr>
          <p:cNvPr id="3" name="Content Placeholder 2"/>
          <p:cNvSpPr>
            <a:spLocks noGrp="1"/>
          </p:cNvSpPr>
          <p:nvPr>
            <p:ph idx="1"/>
          </p:nvPr>
        </p:nvSpPr>
        <p:spPr>
          <a:xfrm>
            <a:off x="576975" y="2600660"/>
            <a:ext cx="10554574" cy="4146982"/>
          </a:xfrm>
        </p:spPr>
        <p:txBody>
          <a:bodyPr>
            <a:normAutofit/>
          </a:bodyPr>
          <a:lstStyle/>
          <a:p>
            <a:r>
              <a:rPr lang="en-US" sz="2800" dirty="0" smtClean="0"/>
              <a:t>Professional Development </a:t>
            </a:r>
          </a:p>
          <a:p>
            <a:pPr lvl="1"/>
            <a:r>
              <a:rPr lang="en-US" sz="2600" dirty="0" smtClean="0"/>
              <a:t>GEAR UP Led Pro-Dev.</a:t>
            </a:r>
          </a:p>
          <a:p>
            <a:pPr lvl="1"/>
            <a:r>
              <a:rPr lang="en-US" sz="2600" dirty="0" smtClean="0"/>
              <a:t>Orientation &amp; Match Training (required annually).</a:t>
            </a:r>
          </a:p>
          <a:p>
            <a:pPr lvl="1"/>
            <a:r>
              <a:rPr lang="en-US" sz="2600" dirty="0" smtClean="0"/>
              <a:t>Webinars</a:t>
            </a:r>
          </a:p>
          <a:p>
            <a:pPr lvl="1"/>
            <a:r>
              <a:rPr lang="en-US" sz="2600" dirty="0" smtClean="0"/>
              <a:t>Other (per work plan/budget)</a:t>
            </a:r>
          </a:p>
          <a:p>
            <a:pPr lvl="1"/>
            <a:endParaRPr lang="en-US" sz="2600" dirty="0" smtClean="0"/>
          </a:p>
          <a:p>
            <a:pPr lvl="1"/>
            <a:endParaRPr lang="en-US" sz="2600" dirty="0" smtClean="0"/>
          </a:p>
          <a:p>
            <a:pPr marL="0" indent="0">
              <a:buNone/>
            </a:pPr>
            <a:endParaRPr lang="en-US" dirty="0" smtClean="0"/>
          </a:p>
          <a:p>
            <a:pPr lvl="1"/>
            <a:endParaRPr lang="en-US" dirty="0"/>
          </a:p>
        </p:txBody>
      </p:sp>
    </p:spTree>
    <p:extLst>
      <p:ext uri="{BB962C8B-B14F-4D97-AF65-F5344CB8AC3E}">
        <p14:creationId xmlns:p14="http://schemas.microsoft.com/office/powerpoint/2010/main" val="2218002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42" y="468209"/>
            <a:ext cx="10571998" cy="970450"/>
          </a:xfrm>
        </p:spPr>
        <p:txBody>
          <a:bodyPr/>
          <a:lstStyle/>
          <a:p>
            <a:r>
              <a:rPr lang="en-US" dirty="0" smtClean="0"/>
              <a:t>Service Definitions (AKA Activity Types)</a:t>
            </a:r>
            <a:endParaRPr lang="en-US" dirty="0"/>
          </a:p>
        </p:txBody>
      </p:sp>
      <p:sp>
        <p:nvSpPr>
          <p:cNvPr id="3" name="Content Placeholder 2"/>
          <p:cNvSpPr>
            <a:spLocks noGrp="1"/>
          </p:cNvSpPr>
          <p:nvPr>
            <p:ph idx="1"/>
          </p:nvPr>
        </p:nvSpPr>
        <p:spPr>
          <a:xfrm>
            <a:off x="576975" y="2600660"/>
            <a:ext cx="10554574" cy="4146982"/>
          </a:xfrm>
        </p:spPr>
        <p:txBody>
          <a:bodyPr>
            <a:normAutofit/>
          </a:bodyPr>
          <a:lstStyle/>
          <a:p>
            <a:r>
              <a:rPr lang="en-US" sz="2800" dirty="0" smtClean="0"/>
              <a:t>Tips for Success</a:t>
            </a:r>
          </a:p>
          <a:p>
            <a:pPr lvl="1"/>
            <a:r>
              <a:rPr lang="en-US" sz="2600" dirty="0" smtClean="0"/>
              <a:t>Use the manual, every time you enter activities. </a:t>
            </a:r>
          </a:p>
          <a:p>
            <a:pPr lvl="1"/>
            <a:r>
              <a:rPr lang="en-US" sz="2600" dirty="0" smtClean="0"/>
              <a:t>Print a copy and keep it handy. Make notes.</a:t>
            </a:r>
          </a:p>
          <a:p>
            <a:pPr lvl="1"/>
            <a:r>
              <a:rPr lang="en-US" sz="2600" dirty="0" smtClean="0"/>
              <a:t>Not sure? Ask Kelly. </a:t>
            </a:r>
          </a:p>
          <a:p>
            <a:pPr lvl="1"/>
            <a:endParaRPr lang="en-US" sz="2600" dirty="0" smtClean="0"/>
          </a:p>
          <a:p>
            <a:pPr lvl="1"/>
            <a:endParaRPr lang="en-US" sz="2600" dirty="0" smtClean="0"/>
          </a:p>
          <a:p>
            <a:pPr marL="0" indent="0">
              <a:buNone/>
            </a:pPr>
            <a:endParaRPr lang="en-US" dirty="0" smtClean="0"/>
          </a:p>
          <a:p>
            <a:pPr lvl="1"/>
            <a:endParaRPr lang="en-US" dirty="0"/>
          </a:p>
        </p:txBody>
      </p:sp>
    </p:spTree>
    <p:extLst>
      <p:ext uri="{BB962C8B-B14F-4D97-AF65-F5344CB8AC3E}">
        <p14:creationId xmlns:p14="http://schemas.microsoft.com/office/powerpoint/2010/main" val="37267701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42" y="468209"/>
            <a:ext cx="10571998" cy="970450"/>
          </a:xfrm>
        </p:spPr>
        <p:txBody>
          <a:bodyPr/>
          <a:lstStyle/>
          <a:p>
            <a:r>
              <a:rPr lang="en-US" dirty="0" smtClean="0"/>
              <a:t>Don’t Report…</a:t>
            </a:r>
            <a:endParaRPr lang="en-US" dirty="0"/>
          </a:p>
        </p:txBody>
      </p:sp>
      <p:sp>
        <p:nvSpPr>
          <p:cNvPr id="3" name="Content Placeholder 2"/>
          <p:cNvSpPr>
            <a:spLocks noGrp="1"/>
          </p:cNvSpPr>
          <p:nvPr>
            <p:ph idx="1"/>
          </p:nvPr>
        </p:nvSpPr>
        <p:spPr>
          <a:xfrm>
            <a:off x="576975" y="2600660"/>
            <a:ext cx="10554574" cy="4146982"/>
          </a:xfrm>
        </p:spPr>
        <p:txBody>
          <a:bodyPr>
            <a:normAutofit fontScale="92500"/>
          </a:bodyPr>
          <a:lstStyle/>
          <a:p>
            <a:r>
              <a:rPr lang="en-US" sz="2800" dirty="0" smtClean="0"/>
              <a:t>Direct service that lasts less than 5 minutes. </a:t>
            </a:r>
          </a:p>
          <a:p>
            <a:r>
              <a:rPr lang="en-US" sz="2800" dirty="0" smtClean="0"/>
              <a:t>Activities that are not direct service:</a:t>
            </a:r>
          </a:p>
          <a:p>
            <a:pPr lvl="1"/>
            <a:r>
              <a:rPr lang="en-US" dirty="0"/>
              <a:t>Newsletters or other electronic one way communication. </a:t>
            </a:r>
          </a:p>
          <a:p>
            <a:pPr lvl="1"/>
            <a:r>
              <a:rPr lang="en-US" dirty="0"/>
              <a:t>One way email contact.</a:t>
            </a:r>
          </a:p>
          <a:p>
            <a:pPr lvl="1"/>
            <a:r>
              <a:rPr lang="en-US" dirty="0"/>
              <a:t>Materials purchases that do not include direct services (calculators, technology).</a:t>
            </a:r>
          </a:p>
          <a:p>
            <a:pPr lvl="1"/>
            <a:r>
              <a:rPr lang="en-US" dirty="0"/>
              <a:t>Activities that are no supported by GEAR UP and would occur anyway (SBA testing</a:t>
            </a:r>
            <a:r>
              <a:rPr lang="en-US" dirty="0" smtClean="0"/>
              <a:t>).</a:t>
            </a:r>
            <a:endParaRPr lang="en-US" sz="2800" dirty="0" smtClean="0"/>
          </a:p>
          <a:p>
            <a:r>
              <a:rPr lang="en-US" sz="2800" dirty="0" smtClean="0"/>
              <a:t>Student Led Conferences – Maybe…</a:t>
            </a:r>
          </a:p>
          <a:p>
            <a:pPr lvl="1"/>
            <a:r>
              <a:rPr lang="en-US" sz="2200" dirty="0" smtClean="0"/>
              <a:t>Only if they are new in Grant 4 because of GEAR UP, or if GEAR UP is providing a direct service during the conferences. For example, GEAR UP hosts a family table and meets with families. Only those families are entered in the portal. </a:t>
            </a:r>
          </a:p>
          <a:p>
            <a:pPr lvl="1"/>
            <a:endParaRPr lang="en-US" dirty="0" smtClean="0"/>
          </a:p>
          <a:p>
            <a:endParaRPr lang="en-US" dirty="0" smtClean="0"/>
          </a:p>
          <a:p>
            <a:pPr lvl="1"/>
            <a:endParaRPr lang="en-US" dirty="0"/>
          </a:p>
        </p:txBody>
      </p:sp>
    </p:spTree>
    <p:extLst>
      <p:ext uri="{BB962C8B-B14F-4D97-AF65-F5344CB8AC3E}">
        <p14:creationId xmlns:p14="http://schemas.microsoft.com/office/powerpoint/2010/main" val="2276050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Who’s in the room? </a:t>
            </a:r>
            <a:endParaRPr lang="en-US" dirty="0"/>
          </a:p>
        </p:txBody>
      </p:sp>
      <p:sp>
        <p:nvSpPr>
          <p:cNvPr id="3" name="Content Placeholder 2"/>
          <p:cNvSpPr>
            <a:spLocks noGrp="1"/>
          </p:cNvSpPr>
          <p:nvPr>
            <p:ph idx="1"/>
          </p:nvPr>
        </p:nvSpPr>
        <p:spPr/>
        <p:txBody>
          <a:bodyPr>
            <a:normAutofit/>
          </a:bodyPr>
          <a:lstStyle/>
          <a:p>
            <a:r>
              <a:rPr lang="en-US" sz="2800" dirty="0" smtClean="0"/>
              <a:t>Marcie Sample, Associate Director for College Access &amp; Support</a:t>
            </a:r>
          </a:p>
          <a:p>
            <a:r>
              <a:rPr lang="en-US" sz="2800" dirty="0" smtClean="0"/>
              <a:t>Kelly Keeney, Program Specialist, GEAR UP</a:t>
            </a:r>
          </a:p>
          <a:p>
            <a:pPr lvl="1"/>
            <a:endParaRPr lang="en-US" sz="2800" dirty="0"/>
          </a:p>
        </p:txBody>
      </p:sp>
    </p:spTree>
    <p:extLst>
      <p:ext uri="{BB962C8B-B14F-4D97-AF65-F5344CB8AC3E}">
        <p14:creationId xmlns:p14="http://schemas.microsoft.com/office/powerpoint/2010/main" val="35152813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42" y="468209"/>
            <a:ext cx="10571998" cy="970450"/>
          </a:xfrm>
        </p:spPr>
        <p:txBody>
          <a:bodyPr/>
          <a:lstStyle/>
          <a:p>
            <a:r>
              <a:rPr lang="en-US" dirty="0" smtClean="0"/>
              <a:t>Match Activities</a:t>
            </a:r>
            <a:endParaRPr lang="en-US" dirty="0"/>
          </a:p>
        </p:txBody>
      </p:sp>
      <p:sp>
        <p:nvSpPr>
          <p:cNvPr id="3" name="Content Placeholder 2"/>
          <p:cNvSpPr>
            <a:spLocks noGrp="1"/>
          </p:cNvSpPr>
          <p:nvPr>
            <p:ph idx="1"/>
          </p:nvPr>
        </p:nvSpPr>
        <p:spPr>
          <a:xfrm>
            <a:off x="576975" y="2600660"/>
            <a:ext cx="10554574" cy="4146982"/>
          </a:xfrm>
        </p:spPr>
        <p:txBody>
          <a:bodyPr>
            <a:normAutofit/>
          </a:bodyPr>
          <a:lstStyle/>
          <a:p>
            <a:r>
              <a:rPr lang="en-US" sz="2800" dirty="0" smtClean="0"/>
              <a:t>All direct service provided to students and families through match contributions (cash or in-kind services) must be documented and reported in the portal.</a:t>
            </a:r>
          </a:p>
          <a:p>
            <a:r>
              <a:rPr lang="en-US" sz="2800" dirty="0" smtClean="0"/>
              <a:t>All of the same guidance applies, whether it is paid for by GEAR UP or is supported through a match contribution. </a:t>
            </a:r>
          </a:p>
          <a:p>
            <a:pPr marL="0" indent="0">
              <a:buNone/>
            </a:pPr>
            <a:endParaRPr lang="en-US" dirty="0" smtClean="0"/>
          </a:p>
          <a:p>
            <a:pPr lvl="1"/>
            <a:endParaRPr lang="en-US" dirty="0"/>
          </a:p>
        </p:txBody>
      </p:sp>
    </p:spTree>
    <p:extLst>
      <p:ext uri="{BB962C8B-B14F-4D97-AF65-F5344CB8AC3E}">
        <p14:creationId xmlns:p14="http://schemas.microsoft.com/office/powerpoint/2010/main" val="19124125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42" y="468209"/>
            <a:ext cx="10571998" cy="970450"/>
          </a:xfrm>
        </p:spPr>
        <p:txBody>
          <a:bodyPr/>
          <a:lstStyle/>
          <a:p>
            <a:r>
              <a:rPr lang="en-US" dirty="0" smtClean="0"/>
              <a:t>Fee Only Activities</a:t>
            </a:r>
            <a:endParaRPr lang="en-US" dirty="0"/>
          </a:p>
        </p:txBody>
      </p:sp>
      <p:sp>
        <p:nvSpPr>
          <p:cNvPr id="3" name="Content Placeholder 2"/>
          <p:cNvSpPr>
            <a:spLocks noGrp="1"/>
          </p:cNvSpPr>
          <p:nvPr>
            <p:ph idx="1"/>
          </p:nvPr>
        </p:nvSpPr>
        <p:spPr>
          <a:xfrm>
            <a:off x="576975" y="2600660"/>
            <a:ext cx="10554574" cy="4146982"/>
          </a:xfrm>
        </p:spPr>
        <p:txBody>
          <a:bodyPr>
            <a:normAutofit lnSpcReduction="10000"/>
          </a:bodyPr>
          <a:lstStyle/>
          <a:p>
            <a:r>
              <a:rPr lang="en-US" sz="2800" dirty="0" smtClean="0"/>
              <a:t>GEAR UP sometimes pays for a service or good on behalf of students, but no direct service is actually provided. Examples may include:</a:t>
            </a:r>
          </a:p>
          <a:p>
            <a:pPr lvl="1"/>
            <a:r>
              <a:rPr lang="en-US" dirty="0"/>
              <a:t>Tuition for summer school, credit retrieval, or College in the High School, but not funds are used to provide support for the student in the classroom.</a:t>
            </a:r>
          </a:p>
          <a:p>
            <a:pPr lvl="1"/>
            <a:r>
              <a:rPr lang="en-US" dirty="0"/>
              <a:t>AP test fees. </a:t>
            </a:r>
          </a:p>
          <a:p>
            <a:pPr lvl="1"/>
            <a:r>
              <a:rPr lang="en-US" dirty="0"/>
              <a:t>Summer camp fees for a non-GEAR UP sponsored camp. </a:t>
            </a:r>
            <a:endParaRPr lang="en-US" sz="2800" dirty="0" smtClean="0"/>
          </a:p>
          <a:p>
            <a:r>
              <a:rPr lang="en-US" sz="2800" dirty="0" smtClean="0"/>
              <a:t>In this case, the Activity Type “Other –Fee Only” is used and the invoice or receipt is the only documentation required.</a:t>
            </a:r>
          </a:p>
          <a:p>
            <a:pPr marL="57150" indent="0">
              <a:buNone/>
            </a:pPr>
            <a:endParaRPr lang="en-US" dirty="0" smtClean="0"/>
          </a:p>
        </p:txBody>
      </p:sp>
    </p:spTree>
    <p:extLst>
      <p:ext uri="{BB962C8B-B14F-4D97-AF65-F5344CB8AC3E}">
        <p14:creationId xmlns:p14="http://schemas.microsoft.com/office/powerpoint/2010/main" val="4042640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42" y="468209"/>
            <a:ext cx="10571998" cy="970450"/>
          </a:xfrm>
        </p:spPr>
        <p:txBody>
          <a:bodyPr/>
          <a:lstStyle/>
          <a:p>
            <a:r>
              <a:rPr lang="en-US" dirty="0" smtClean="0"/>
              <a:t>Tests and Test Prep</a:t>
            </a:r>
            <a:endParaRPr lang="en-US" dirty="0"/>
          </a:p>
        </p:txBody>
      </p:sp>
      <p:sp>
        <p:nvSpPr>
          <p:cNvPr id="3" name="Content Placeholder 2"/>
          <p:cNvSpPr>
            <a:spLocks noGrp="1"/>
          </p:cNvSpPr>
          <p:nvPr>
            <p:ph idx="1"/>
          </p:nvPr>
        </p:nvSpPr>
        <p:spPr>
          <a:xfrm>
            <a:off x="534934" y="2411474"/>
            <a:ext cx="10554574" cy="4146982"/>
          </a:xfrm>
        </p:spPr>
        <p:txBody>
          <a:bodyPr>
            <a:normAutofit fontScale="92500" lnSpcReduction="10000"/>
          </a:bodyPr>
          <a:lstStyle/>
          <a:p>
            <a:r>
              <a:rPr lang="en-US" sz="2800" dirty="0" smtClean="0"/>
              <a:t>All Test Preparation activities are documented and reported just as other activities. </a:t>
            </a:r>
          </a:p>
          <a:p>
            <a:r>
              <a:rPr lang="en-US" sz="2800" dirty="0" smtClean="0"/>
              <a:t>Tests, regardless of the funding source, are documented as it is a required reporting indicator. This includes:</a:t>
            </a:r>
          </a:p>
          <a:p>
            <a:pPr lvl="1"/>
            <a:r>
              <a:rPr lang="en-US" sz="2600" dirty="0" smtClean="0"/>
              <a:t>PSAT 8, PSAT, SAT.</a:t>
            </a:r>
          </a:p>
          <a:p>
            <a:pPr lvl="1"/>
            <a:r>
              <a:rPr lang="en-US" sz="2600" dirty="0" smtClean="0"/>
              <a:t>Aspire, ACT.</a:t>
            </a:r>
          </a:p>
          <a:p>
            <a:pPr lvl="1"/>
            <a:r>
              <a:rPr lang="en-US" sz="2600" dirty="0" smtClean="0"/>
              <a:t>Accuplacer.</a:t>
            </a:r>
          </a:p>
          <a:p>
            <a:pPr lvl="1"/>
            <a:r>
              <a:rPr lang="en-US" sz="2600" dirty="0" smtClean="0"/>
              <a:t>ASVAB.</a:t>
            </a:r>
          </a:p>
          <a:p>
            <a:pPr lvl="1"/>
            <a:r>
              <a:rPr lang="en-US" sz="2600" dirty="0" smtClean="0"/>
              <a:t>Other community college placement tests.</a:t>
            </a:r>
          </a:p>
          <a:p>
            <a:pPr marL="57150" indent="0">
              <a:buNone/>
            </a:pPr>
            <a:endParaRPr lang="en-US" dirty="0" smtClean="0"/>
          </a:p>
        </p:txBody>
      </p:sp>
    </p:spTree>
    <p:extLst>
      <p:ext uri="{BB962C8B-B14F-4D97-AF65-F5344CB8AC3E}">
        <p14:creationId xmlns:p14="http://schemas.microsoft.com/office/powerpoint/2010/main" val="4435224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42" y="468209"/>
            <a:ext cx="10571998" cy="970450"/>
          </a:xfrm>
        </p:spPr>
        <p:txBody>
          <a:bodyPr/>
          <a:lstStyle/>
          <a:p>
            <a:r>
              <a:rPr lang="en-US" dirty="0" smtClean="0"/>
              <a:t>Who do we count? </a:t>
            </a:r>
            <a:endParaRPr lang="en-US" dirty="0"/>
          </a:p>
        </p:txBody>
      </p:sp>
      <p:sp>
        <p:nvSpPr>
          <p:cNvPr id="3" name="Content Placeholder 2"/>
          <p:cNvSpPr>
            <a:spLocks noGrp="1"/>
          </p:cNvSpPr>
          <p:nvPr>
            <p:ph idx="1"/>
          </p:nvPr>
        </p:nvSpPr>
        <p:spPr>
          <a:xfrm>
            <a:off x="534934" y="2411474"/>
            <a:ext cx="10554574" cy="4146982"/>
          </a:xfrm>
        </p:spPr>
        <p:txBody>
          <a:bodyPr>
            <a:normAutofit/>
          </a:bodyPr>
          <a:lstStyle/>
          <a:p>
            <a:r>
              <a:rPr lang="en-US" sz="2800" dirty="0" smtClean="0"/>
              <a:t>All students who participate in GEAR UP supported activities, regardless of their GEAR UP eligibility, are documented on sign-in sheets and entered in the portal. </a:t>
            </a:r>
          </a:p>
          <a:p>
            <a:r>
              <a:rPr lang="en-US" sz="2800" dirty="0" smtClean="0"/>
              <a:t>Outreach to other students is an allowable activity, and will be documented. </a:t>
            </a:r>
          </a:p>
          <a:p>
            <a:r>
              <a:rPr lang="en-US" sz="2800" dirty="0" smtClean="0"/>
              <a:t>The portal is where the whole story lives. It is a complete reflection of the work we do on behalf of GEAR UP students, families, and staff, and other beneficiaries. </a:t>
            </a:r>
            <a:endParaRPr lang="en-US" sz="2600" dirty="0" smtClean="0"/>
          </a:p>
          <a:p>
            <a:pPr marL="57150" indent="0">
              <a:buNone/>
            </a:pPr>
            <a:endParaRPr lang="en-US" dirty="0" smtClean="0"/>
          </a:p>
        </p:txBody>
      </p:sp>
    </p:spTree>
    <p:extLst>
      <p:ext uri="{BB962C8B-B14F-4D97-AF65-F5344CB8AC3E}">
        <p14:creationId xmlns:p14="http://schemas.microsoft.com/office/powerpoint/2010/main" val="41023079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42" y="468209"/>
            <a:ext cx="10571998" cy="970450"/>
          </a:xfrm>
        </p:spPr>
        <p:txBody>
          <a:bodyPr/>
          <a:lstStyle/>
          <a:p>
            <a:r>
              <a:rPr lang="en-US" dirty="0" smtClean="0"/>
              <a:t>How often do we report?</a:t>
            </a:r>
            <a:endParaRPr lang="en-US" dirty="0"/>
          </a:p>
        </p:txBody>
      </p:sp>
      <p:sp>
        <p:nvSpPr>
          <p:cNvPr id="3" name="Content Placeholder 2"/>
          <p:cNvSpPr>
            <a:spLocks noGrp="1"/>
          </p:cNvSpPr>
          <p:nvPr>
            <p:ph idx="1"/>
          </p:nvPr>
        </p:nvSpPr>
        <p:spPr>
          <a:xfrm>
            <a:off x="534934" y="2411474"/>
            <a:ext cx="10554574" cy="4146982"/>
          </a:xfrm>
        </p:spPr>
        <p:txBody>
          <a:bodyPr>
            <a:normAutofit lnSpcReduction="10000"/>
          </a:bodyPr>
          <a:lstStyle/>
          <a:p>
            <a:r>
              <a:rPr lang="en-US" sz="2800" dirty="0" smtClean="0"/>
              <a:t>All participation records must be entered </a:t>
            </a:r>
            <a:r>
              <a:rPr lang="en-US" sz="2800" b="1" u="sng" dirty="0" smtClean="0"/>
              <a:t>at least weekly</a:t>
            </a:r>
            <a:r>
              <a:rPr lang="en-US" sz="2800" dirty="0" smtClean="0"/>
              <a:t>. </a:t>
            </a:r>
          </a:p>
          <a:p>
            <a:r>
              <a:rPr lang="en-US" sz="2800" dirty="0" smtClean="0"/>
              <a:t>Annual deadlines:</a:t>
            </a:r>
          </a:p>
          <a:p>
            <a:pPr lvl="1"/>
            <a:r>
              <a:rPr lang="en-US" sz="2600" dirty="0" smtClean="0"/>
              <a:t>The portal school year calendar is August 1 through July 31. </a:t>
            </a:r>
          </a:p>
          <a:p>
            <a:pPr lvl="1"/>
            <a:r>
              <a:rPr lang="en-US" sz="2600" dirty="0" smtClean="0"/>
              <a:t>July 31 of each year, the portal closes for the school year ending on June 30.  </a:t>
            </a:r>
          </a:p>
          <a:p>
            <a:pPr lvl="1"/>
            <a:r>
              <a:rPr lang="en-US" sz="2600" dirty="0" smtClean="0"/>
              <a:t>Two week grace period to complete reporting. </a:t>
            </a:r>
          </a:p>
          <a:p>
            <a:pPr lvl="1"/>
            <a:r>
              <a:rPr lang="en-US" sz="2600" dirty="0" smtClean="0"/>
              <a:t>After that time, no activities may be added or edited. </a:t>
            </a:r>
          </a:p>
          <a:p>
            <a:pPr lvl="1"/>
            <a:r>
              <a:rPr lang="en-US" sz="2600" dirty="0" smtClean="0"/>
              <a:t>Don’t lose data. </a:t>
            </a:r>
          </a:p>
          <a:p>
            <a:pPr marL="0" indent="0">
              <a:buNone/>
            </a:pPr>
            <a:endParaRPr lang="en-US" sz="2600" dirty="0" smtClean="0"/>
          </a:p>
          <a:p>
            <a:pPr marL="57150" indent="0">
              <a:buNone/>
            </a:pPr>
            <a:endParaRPr lang="en-US" dirty="0" smtClean="0"/>
          </a:p>
        </p:txBody>
      </p:sp>
    </p:spTree>
    <p:extLst>
      <p:ext uri="{BB962C8B-B14F-4D97-AF65-F5344CB8AC3E}">
        <p14:creationId xmlns:p14="http://schemas.microsoft.com/office/powerpoint/2010/main" val="34047785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42" y="468209"/>
            <a:ext cx="10571998" cy="970450"/>
          </a:xfrm>
        </p:spPr>
        <p:txBody>
          <a:bodyPr/>
          <a:lstStyle/>
          <a:p>
            <a:r>
              <a:rPr lang="en-US" dirty="0" smtClean="0"/>
              <a:t>Questions?</a:t>
            </a:r>
            <a:endParaRPr lang="en-US" dirty="0"/>
          </a:p>
        </p:txBody>
      </p:sp>
      <p:sp>
        <p:nvSpPr>
          <p:cNvPr id="3" name="Content Placeholder 2"/>
          <p:cNvSpPr>
            <a:spLocks noGrp="1"/>
          </p:cNvSpPr>
          <p:nvPr>
            <p:ph idx="1"/>
          </p:nvPr>
        </p:nvSpPr>
        <p:spPr>
          <a:xfrm>
            <a:off x="534934" y="2411474"/>
            <a:ext cx="10554574" cy="4146982"/>
          </a:xfrm>
        </p:spPr>
        <p:txBody>
          <a:bodyPr>
            <a:normAutofit/>
          </a:bodyPr>
          <a:lstStyle/>
          <a:p>
            <a:pPr marL="0" indent="0">
              <a:buNone/>
            </a:pPr>
            <a:endParaRPr lang="en-US" sz="2600" dirty="0" smtClean="0"/>
          </a:p>
          <a:p>
            <a:pPr marL="57150" indent="0">
              <a:buNone/>
            </a:pPr>
            <a:endParaRPr lang="en-US" dirty="0" smtClean="0"/>
          </a:p>
        </p:txBody>
      </p:sp>
    </p:spTree>
    <p:extLst>
      <p:ext uri="{BB962C8B-B14F-4D97-AF65-F5344CB8AC3E}">
        <p14:creationId xmlns:p14="http://schemas.microsoft.com/office/powerpoint/2010/main" val="2234930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42" y="468209"/>
            <a:ext cx="10571998" cy="970450"/>
          </a:xfrm>
        </p:spPr>
        <p:txBody>
          <a:bodyPr/>
          <a:lstStyle/>
          <a:p>
            <a:r>
              <a:rPr lang="en-US" dirty="0" smtClean="0"/>
              <a:t>User Name and Password</a:t>
            </a:r>
            <a:endParaRPr lang="en-US" dirty="0"/>
          </a:p>
        </p:txBody>
      </p:sp>
      <p:sp>
        <p:nvSpPr>
          <p:cNvPr id="3" name="Content Placeholder 2"/>
          <p:cNvSpPr>
            <a:spLocks noGrp="1"/>
          </p:cNvSpPr>
          <p:nvPr>
            <p:ph idx="1"/>
          </p:nvPr>
        </p:nvSpPr>
        <p:spPr>
          <a:xfrm>
            <a:off x="534934" y="2411474"/>
            <a:ext cx="10554574" cy="4146982"/>
          </a:xfrm>
        </p:spPr>
        <p:txBody>
          <a:bodyPr>
            <a:normAutofit/>
          </a:bodyPr>
          <a:lstStyle/>
          <a:p>
            <a:pPr marL="0" indent="0">
              <a:buNone/>
            </a:pPr>
            <a:endParaRPr lang="en-US" sz="2600" dirty="0" smtClean="0"/>
          </a:p>
          <a:p>
            <a:pPr marL="57150" indent="0">
              <a:buNone/>
            </a:pPr>
            <a:endParaRPr lang="en-US" dirty="0" smtClean="0"/>
          </a:p>
        </p:txBody>
      </p:sp>
      <p:sp>
        <p:nvSpPr>
          <p:cNvPr id="4" name="Content Placeholder 2"/>
          <p:cNvSpPr txBox="1">
            <a:spLocks/>
          </p:cNvSpPr>
          <p:nvPr/>
        </p:nvSpPr>
        <p:spPr>
          <a:xfrm>
            <a:off x="687334" y="2563874"/>
            <a:ext cx="10554574" cy="4146982"/>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sz="2800" dirty="0" smtClean="0"/>
              <a:t>Kelly has given all users a user name and instructions to access the portal.</a:t>
            </a:r>
          </a:p>
          <a:p>
            <a:r>
              <a:rPr lang="en-US" sz="2800" dirty="0" smtClean="0"/>
              <a:t>If you believe you should have access and don’t have this information, please contact Kelly, </a:t>
            </a:r>
            <a:r>
              <a:rPr lang="en-US" sz="2800" dirty="0" smtClean="0">
                <a:hlinkClick r:id="rId3"/>
              </a:rPr>
              <a:t>kellyk@wsac.wa.gov</a:t>
            </a:r>
            <a:r>
              <a:rPr lang="en-US" sz="2800" dirty="0" smtClean="0"/>
              <a:t>.</a:t>
            </a:r>
            <a:endParaRPr lang="en-US" sz="2600" dirty="0" smtClean="0"/>
          </a:p>
          <a:p>
            <a:pPr marL="0" indent="0">
              <a:buFont typeface="Wingdings 2" charset="2"/>
              <a:buNone/>
            </a:pPr>
            <a:endParaRPr lang="en-US" sz="2600" dirty="0" smtClean="0"/>
          </a:p>
          <a:p>
            <a:pPr marL="57150" indent="0">
              <a:buFont typeface="Wingdings 2" charset="2"/>
              <a:buNone/>
            </a:pPr>
            <a:endParaRPr lang="en-US" dirty="0" smtClean="0"/>
          </a:p>
        </p:txBody>
      </p:sp>
    </p:spTree>
    <p:extLst>
      <p:ext uri="{BB962C8B-B14F-4D97-AF65-F5344CB8AC3E}">
        <p14:creationId xmlns:p14="http://schemas.microsoft.com/office/powerpoint/2010/main" val="34407330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42" y="468209"/>
            <a:ext cx="10571998" cy="970450"/>
          </a:xfrm>
        </p:spPr>
        <p:txBody>
          <a:bodyPr/>
          <a:lstStyle/>
          <a:p>
            <a:r>
              <a:rPr lang="en-US" dirty="0" smtClean="0"/>
              <a:t>Other Portal Access Permissions</a:t>
            </a:r>
            <a:endParaRPr lang="en-US" dirty="0"/>
          </a:p>
        </p:txBody>
      </p:sp>
      <p:sp>
        <p:nvSpPr>
          <p:cNvPr id="3" name="Content Placeholder 2"/>
          <p:cNvSpPr>
            <a:spLocks noGrp="1"/>
          </p:cNvSpPr>
          <p:nvPr>
            <p:ph idx="1"/>
          </p:nvPr>
        </p:nvSpPr>
        <p:spPr>
          <a:xfrm>
            <a:off x="534934" y="2411474"/>
            <a:ext cx="10554574" cy="4146982"/>
          </a:xfrm>
        </p:spPr>
        <p:txBody>
          <a:bodyPr>
            <a:normAutofit/>
          </a:bodyPr>
          <a:lstStyle/>
          <a:p>
            <a:pPr marL="0" indent="0">
              <a:buNone/>
            </a:pPr>
            <a:endParaRPr lang="en-US" sz="2600" dirty="0" smtClean="0"/>
          </a:p>
          <a:p>
            <a:pPr marL="57150" indent="0">
              <a:buNone/>
            </a:pPr>
            <a:endParaRPr lang="en-US" dirty="0" smtClean="0"/>
          </a:p>
        </p:txBody>
      </p:sp>
      <p:sp>
        <p:nvSpPr>
          <p:cNvPr id="4" name="Content Placeholder 2"/>
          <p:cNvSpPr txBox="1">
            <a:spLocks/>
          </p:cNvSpPr>
          <p:nvPr/>
        </p:nvSpPr>
        <p:spPr>
          <a:xfrm>
            <a:off x="687334" y="2563874"/>
            <a:ext cx="10554574" cy="4146982"/>
          </a:xfrm>
          <a:prstGeom prst="rect">
            <a:avLst/>
          </a:prstGeom>
          <a:effectLst>
            <a:outerShdw blurRad="50800" dir="14400000">
              <a:srgbClr val="000000">
                <a:alpha val="40000"/>
              </a:srgbClr>
            </a:outerShdw>
          </a:effectLst>
        </p:spPr>
        <p:txBody>
          <a:bodyPr vert="horz" lIns="91440" tIns="45720" rIns="91440" bIns="45720" rtlCol="0" anchor="ctr">
            <a:normAutofit lnSpcReduction="1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sz="2800" dirty="0" smtClean="0"/>
              <a:t>College Bound Scholarship access – </a:t>
            </a:r>
          </a:p>
          <a:p>
            <a:pPr lvl="1"/>
            <a:r>
              <a:rPr lang="en-US" sz="2600" dirty="0" smtClean="0"/>
              <a:t>Middle School: College Bound eligible student names and application status, SSID, address, and demographic information.</a:t>
            </a:r>
            <a:r>
              <a:rPr lang="en-US" sz="2600" dirty="0"/>
              <a:t> </a:t>
            </a:r>
          </a:p>
          <a:p>
            <a:pPr lvl="1"/>
            <a:r>
              <a:rPr lang="en-US" sz="2400" dirty="0" smtClean="0"/>
              <a:t>High School: Student names and CBS application status. </a:t>
            </a:r>
            <a:endParaRPr lang="en-US" sz="2600" dirty="0" smtClean="0"/>
          </a:p>
          <a:p>
            <a:pPr lvl="1"/>
            <a:r>
              <a:rPr lang="en-US" sz="2600" b="1" dirty="0" smtClean="0"/>
              <a:t>Request access: </a:t>
            </a:r>
            <a:r>
              <a:rPr lang="en-US" sz="2600" dirty="0" smtClean="0">
                <a:hlinkClick r:id="rId3"/>
              </a:rPr>
              <a:t>collegebound@wsac.wa.gov</a:t>
            </a:r>
            <a:r>
              <a:rPr lang="en-US" sz="2600" dirty="0"/>
              <a:t>. </a:t>
            </a:r>
            <a:r>
              <a:rPr lang="en-US" sz="2600" dirty="0" smtClean="0"/>
              <a:t>Provide your name</a:t>
            </a:r>
            <a:r>
              <a:rPr lang="en-US" sz="2600" dirty="0"/>
              <a:t>, </a:t>
            </a:r>
            <a:r>
              <a:rPr lang="en-US" sz="2600" dirty="0" smtClean="0"/>
              <a:t>title, school name, </a:t>
            </a:r>
            <a:r>
              <a:rPr lang="en-US" sz="2600" dirty="0"/>
              <a:t>and phone number.</a:t>
            </a:r>
            <a:endParaRPr lang="en-US" sz="2400" dirty="0"/>
          </a:p>
          <a:p>
            <a:pPr lvl="1"/>
            <a:r>
              <a:rPr lang="en-US" sz="2600" dirty="0" smtClean="0"/>
              <a:t>Why? Increase sign up rates, provide ongoing support for students eligible, assist with access upon graduation.</a:t>
            </a:r>
          </a:p>
        </p:txBody>
      </p:sp>
    </p:spTree>
    <p:extLst>
      <p:ext uri="{BB962C8B-B14F-4D97-AF65-F5344CB8AC3E}">
        <p14:creationId xmlns:p14="http://schemas.microsoft.com/office/powerpoint/2010/main" val="34572481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42" y="468209"/>
            <a:ext cx="10571998" cy="970450"/>
          </a:xfrm>
        </p:spPr>
        <p:txBody>
          <a:bodyPr/>
          <a:lstStyle/>
          <a:p>
            <a:r>
              <a:rPr lang="en-US" dirty="0" smtClean="0"/>
              <a:t>Other Portal Access Permissions</a:t>
            </a:r>
            <a:endParaRPr lang="en-US" dirty="0"/>
          </a:p>
        </p:txBody>
      </p:sp>
      <p:sp>
        <p:nvSpPr>
          <p:cNvPr id="3" name="Content Placeholder 2"/>
          <p:cNvSpPr>
            <a:spLocks noGrp="1"/>
          </p:cNvSpPr>
          <p:nvPr>
            <p:ph idx="1"/>
          </p:nvPr>
        </p:nvSpPr>
        <p:spPr>
          <a:xfrm>
            <a:off x="534934" y="2411474"/>
            <a:ext cx="10554574" cy="4146982"/>
          </a:xfrm>
        </p:spPr>
        <p:txBody>
          <a:bodyPr>
            <a:normAutofit/>
          </a:bodyPr>
          <a:lstStyle/>
          <a:p>
            <a:pPr marL="0" indent="0">
              <a:buNone/>
            </a:pPr>
            <a:endParaRPr lang="en-US" sz="2600" dirty="0" smtClean="0"/>
          </a:p>
          <a:p>
            <a:pPr marL="57150" indent="0">
              <a:buNone/>
            </a:pPr>
            <a:endParaRPr lang="en-US" dirty="0" smtClean="0"/>
          </a:p>
          <a:p>
            <a:pPr marL="57150" indent="0">
              <a:buNone/>
            </a:pPr>
            <a:endParaRPr lang="en-US" dirty="0"/>
          </a:p>
          <a:p>
            <a:pPr marL="57150" indent="0">
              <a:buNone/>
            </a:pPr>
            <a:endParaRPr lang="en-US" dirty="0" smtClean="0"/>
          </a:p>
          <a:p>
            <a:pPr marL="57150" indent="0">
              <a:buNone/>
            </a:pPr>
            <a:endParaRPr lang="en-US" dirty="0"/>
          </a:p>
          <a:p>
            <a:pPr marL="57150" indent="0">
              <a:buNone/>
            </a:pPr>
            <a:endParaRPr lang="en-US" dirty="0" smtClean="0"/>
          </a:p>
          <a:p>
            <a:pPr marL="57150" indent="0">
              <a:buNone/>
            </a:pPr>
            <a:endParaRPr lang="en-US" dirty="0"/>
          </a:p>
          <a:p>
            <a:pPr marL="57150" indent="0">
              <a:buNone/>
            </a:pPr>
            <a:endParaRPr lang="en-US" dirty="0" smtClean="0"/>
          </a:p>
          <a:p>
            <a:pPr marL="57150" indent="0">
              <a:buNone/>
            </a:pPr>
            <a:endParaRPr lang="en-US" dirty="0" smtClean="0"/>
          </a:p>
        </p:txBody>
      </p:sp>
      <p:sp>
        <p:nvSpPr>
          <p:cNvPr id="4" name="Content Placeholder 2"/>
          <p:cNvSpPr txBox="1">
            <a:spLocks/>
          </p:cNvSpPr>
          <p:nvPr/>
        </p:nvSpPr>
        <p:spPr>
          <a:xfrm>
            <a:off x="687334" y="2563874"/>
            <a:ext cx="10554574" cy="4146982"/>
          </a:xfrm>
          <a:prstGeom prst="rect">
            <a:avLst/>
          </a:prstGeom>
          <a:effectLst>
            <a:outerShdw blurRad="50800" dir="14400000">
              <a:srgbClr val="000000">
                <a:alpha val="40000"/>
              </a:srgbClr>
            </a:outerShdw>
          </a:effectLst>
        </p:spPr>
        <p:txBody>
          <a:bodyPr vert="horz" lIns="91440" tIns="45720" rIns="91440" bIns="45720" rtlCol="0" anchor="ctr">
            <a:normAutofit lnSpcReduction="1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endParaRPr lang="en-US" sz="2400" dirty="0"/>
          </a:p>
          <a:p>
            <a:r>
              <a:rPr lang="en-US" sz="2800" dirty="0" smtClean="0"/>
              <a:t>FAFSA Completion Portal </a:t>
            </a:r>
          </a:p>
          <a:p>
            <a:r>
              <a:rPr lang="en-US" sz="2800" dirty="0" smtClean="0"/>
              <a:t>Access FAFSA status for all seniors – completed, submitted but incomplete, not submitted.</a:t>
            </a:r>
          </a:p>
          <a:p>
            <a:r>
              <a:rPr lang="en-US" sz="2800" dirty="0" smtClean="0"/>
              <a:t>No other FAFSA information is available.</a:t>
            </a:r>
          </a:p>
          <a:p>
            <a:r>
              <a:rPr lang="en-US" sz="2800" dirty="0" smtClean="0"/>
              <a:t>Access is limited to superintendent designees.</a:t>
            </a:r>
          </a:p>
          <a:p>
            <a:r>
              <a:rPr lang="en-US" sz="2800" dirty="0" smtClean="0"/>
              <a:t>To inquire about access: email </a:t>
            </a:r>
            <a:r>
              <a:rPr lang="en-US" sz="2800" dirty="0" smtClean="0">
                <a:hlinkClick r:id="rId3"/>
              </a:rPr>
              <a:t>fafsa@wsac.wa.gov</a:t>
            </a:r>
            <a:r>
              <a:rPr lang="en-US" sz="2800" dirty="0" smtClean="0"/>
              <a:t>.</a:t>
            </a:r>
          </a:p>
          <a:p>
            <a:r>
              <a:rPr lang="en-US" sz="2800" dirty="0"/>
              <a:t>WASFA is not tracked and information is not available</a:t>
            </a:r>
            <a:r>
              <a:rPr lang="en-US" sz="2800" dirty="0" smtClean="0"/>
              <a:t>.</a:t>
            </a:r>
            <a:endParaRPr lang="en-US" sz="2800" dirty="0"/>
          </a:p>
        </p:txBody>
      </p:sp>
    </p:spTree>
    <p:extLst>
      <p:ext uri="{BB962C8B-B14F-4D97-AF65-F5344CB8AC3E}">
        <p14:creationId xmlns:p14="http://schemas.microsoft.com/office/powerpoint/2010/main" val="10862160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42" y="468209"/>
            <a:ext cx="10571998" cy="970450"/>
          </a:xfrm>
        </p:spPr>
        <p:txBody>
          <a:bodyPr/>
          <a:lstStyle/>
          <a:p>
            <a:r>
              <a:rPr lang="en-US" dirty="0" smtClean="0"/>
              <a:t>Demonstrations</a:t>
            </a:r>
            <a:endParaRPr lang="en-US" dirty="0"/>
          </a:p>
        </p:txBody>
      </p:sp>
      <p:sp>
        <p:nvSpPr>
          <p:cNvPr id="3" name="Content Placeholder 2"/>
          <p:cNvSpPr>
            <a:spLocks noGrp="1"/>
          </p:cNvSpPr>
          <p:nvPr>
            <p:ph idx="1"/>
          </p:nvPr>
        </p:nvSpPr>
        <p:spPr>
          <a:xfrm>
            <a:off x="534934" y="2411474"/>
            <a:ext cx="10554574" cy="4146982"/>
          </a:xfrm>
        </p:spPr>
        <p:txBody>
          <a:bodyPr>
            <a:normAutofit/>
          </a:bodyPr>
          <a:lstStyle/>
          <a:p>
            <a:pPr marL="0" indent="0">
              <a:buNone/>
            </a:pPr>
            <a:endParaRPr lang="en-US" sz="2600" dirty="0" smtClean="0"/>
          </a:p>
          <a:p>
            <a:pPr marL="57150" indent="0">
              <a:buNone/>
            </a:pPr>
            <a:endParaRPr lang="en-US" dirty="0" smtClean="0"/>
          </a:p>
        </p:txBody>
      </p:sp>
      <p:sp>
        <p:nvSpPr>
          <p:cNvPr id="4" name="TextBox 3"/>
          <p:cNvSpPr txBox="1"/>
          <p:nvPr/>
        </p:nvSpPr>
        <p:spPr>
          <a:xfrm>
            <a:off x="835572" y="2576750"/>
            <a:ext cx="9953297" cy="3951851"/>
          </a:xfrm>
          <a:prstGeom prst="rect">
            <a:avLst/>
          </a:prstGeom>
          <a:noFill/>
        </p:spPr>
        <p:txBody>
          <a:bodyPr wrap="square" rtlCol="0">
            <a:spAutoFit/>
          </a:bodyPr>
          <a:lstStyle/>
          <a:p>
            <a:pPr marL="342900" indent="-342900">
              <a:spcBef>
                <a:spcPct val="20000"/>
              </a:spcBef>
              <a:spcAft>
                <a:spcPts val="600"/>
              </a:spcAft>
              <a:buClr>
                <a:schemeClr val="accent1"/>
              </a:buClr>
              <a:buFont typeface="Wingdings 2" charset="2"/>
              <a:buChar char=""/>
            </a:pPr>
            <a:r>
              <a:rPr lang="en-US" sz="2800" dirty="0"/>
              <a:t>For the purposes of this demonstration, we used the “Training Portal.” The big red TRAINING label will not be on the actual portal screen.</a:t>
            </a:r>
          </a:p>
          <a:p>
            <a:pPr marL="342900" indent="-342900">
              <a:spcBef>
                <a:spcPct val="20000"/>
              </a:spcBef>
              <a:spcAft>
                <a:spcPts val="600"/>
              </a:spcAft>
              <a:buClr>
                <a:schemeClr val="accent1"/>
              </a:buClr>
              <a:buFont typeface="Wingdings 2" charset="2"/>
              <a:buChar char=""/>
            </a:pPr>
            <a:endParaRPr lang="en-US" sz="2800" dirty="0"/>
          </a:p>
          <a:p>
            <a:pPr marL="342900" indent="-342900">
              <a:spcBef>
                <a:spcPct val="20000"/>
              </a:spcBef>
              <a:spcAft>
                <a:spcPts val="600"/>
              </a:spcAft>
              <a:buClr>
                <a:schemeClr val="accent1"/>
              </a:buClr>
              <a:buFont typeface="Wingdings 2" charset="2"/>
              <a:buChar char=""/>
            </a:pPr>
            <a:r>
              <a:rPr lang="en-US" sz="2800" dirty="0"/>
              <a:t>To access the portal:</a:t>
            </a:r>
          </a:p>
          <a:p>
            <a:pPr>
              <a:spcBef>
                <a:spcPct val="20000"/>
              </a:spcBef>
              <a:spcAft>
                <a:spcPts val="600"/>
              </a:spcAft>
              <a:buClr>
                <a:schemeClr val="accent1"/>
              </a:buClr>
            </a:pPr>
            <a:r>
              <a:rPr lang="en-US" sz="2800" dirty="0" smtClean="0">
                <a:hlinkClick r:id="rId3"/>
              </a:rPr>
              <a:t>http</a:t>
            </a:r>
            <a:r>
              <a:rPr lang="en-US" sz="2800" dirty="0">
                <a:hlinkClick r:id="rId3"/>
              </a:rPr>
              <a:t>://www.gearup.wa.gov/grant-management/access-portal</a:t>
            </a:r>
            <a:endParaRPr lang="en-US" sz="2800" dirty="0"/>
          </a:p>
          <a:p>
            <a:endParaRPr lang="en-US" dirty="0"/>
          </a:p>
        </p:txBody>
      </p:sp>
    </p:spTree>
    <p:extLst>
      <p:ext uri="{BB962C8B-B14F-4D97-AF65-F5344CB8AC3E}">
        <p14:creationId xmlns:p14="http://schemas.microsoft.com/office/powerpoint/2010/main" val="3141994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818712" y="2222287"/>
            <a:ext cx="10554574" cy="4041879"/>
          </a:xfrm>
        </p:spPr>
        <p:txBody>
          <a:bodyPr>
            <a:normAutofit fontScale="92500" lnSpcReduction="20000"/>
          </a:bodyPr>
          <a:lstStyle/>
          <a:p>
            <a:endParaRPr lang="en-US" dirty="0" smtClean="0"/>
          </a:p>
          <a:p>
            <a:r>
              <a:rPr lang="en-US" sz="3000" dirty="0" smtClean="0"/>
              <a:t>Introduction to the portal.</a:t>
            </a:r>
          </a:p>
          <a:p>
            <a:r>
              <a:rPr lang="en-US" sz="3000" dirty="0" smtClean="0"/>
              <a:t>Data collection and reporting requirements.</a:t>
            </a:r>
          </a:p>
          <a:p>
            <a:r>
              <a:rPr lang="en-US" sz="3000" dirty="0" smtClean="0"/>
              <a:t>Activity Type definitions. </a:t>
            </a:r>
          </a:p>
          <a:p>
            <a:r>
              <a:rPr lang="en-US" sz="3000" dirty="0" smtClean="0"/>
              <a:t>Match Activities</a:t>
            </a:r>
          </a:p>
          <a:p>
            <a:r>
              <a:rPr lang="en-US" sz="3000" dirty="0" smtClean="0"/>
              <a:t>Reporting non-GEAR UP student and family participation. </a:t>
            </a:r>
          </a:p>
          <a:p>
            <a:r>
              <a:rPr lang="en-US" sz="3000" dirty="0" smtClean="0"/>
              <a:t>Reporting timelines.</a:t>
            </a:r>
          </a:p>
          <a:p>
            <a:r>
              <a:rPr lang="en-US" sz="3000" dirty="0" smtClean="0"/>
              <a:t>Demonstration. </a:t>
            </a:r>
          </a:p>
        </p:txBody>
      </p:sp>
    </p:spTree>
    <p:extLst>
      <p:ext uri="{BB962C8B-B14F-4D97-AF65-F5344CB8AC3E}">
        <p14:creationId xmlns:p14="http://schemas.microsoft.com/office/powerpoint/2010/main" val="5152805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AC Portal - Home - Google Chrome">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5188" y="859536"/>
            <a:ext cx="9430676" cy="5760720"/>
          </a:xfrm>
          <a:prstGeom prst="rect">
            <a:avLst/>
          </a:prstGeom>
        </p:spPr>
      </p:pic>
      <p:sp>
        <p:nvSpPr>
          <p:cNvPr id="4" name="Title 3"/>
          <p:cNvSpPr>
            <a:spLocks noGrp="1"/>
          </p:cNvSpPr>
          <p:nvPr>
            <p:ph type="title" idx="4294967295"/>
          </p:nvPr>
        </p:nvSpPr>
        <p:spPr>
          <a:xfrm>
            <a:off x="147066" y="119380"/>
            <a:ext cx="10572750" cy="612775"/>
          </a:xfrm>
        </p:spPr>
        <p:txBody>
          <a:bodyPr/>
          <a:lstStyle/>
          <a:p>
            <a:r>
              <a:rPr lang="en-US" sz="3200" dirty="0" smtClean="0"/>
              <a:t>Welcome to the WSAC Portal</a:t>
            </a:r>
            <a:endParaRPr lang="en-US" sz="3200" dirty="0"/>
          </a:p>
        </p:txBody>
      </p:sp>
    </p:spTree>
    <p:extLst>
      <p:ext uri="{BB962C8B-B14F-4D97-AF65-F5344CB8AC3E}">
        <p14:creationId xmlns:p14="http://schemas.microsoft.com/office/powerpoint/2010/main" val="30595237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0572750" cy="969963"/>
          </a:xfrm>
        </p:spPr>
        <p:txBody>
          <a:bodyPr/>
          <a:lstStyle/>
          <a:p>
            <a:r>
              <a:rPr lang="en-US" sz="3200" dirty="0" smtClean="0"/>
              <a:t>Menu Selections </a:t>
            </a:r>
            <a:endParaRPr lang="en-US" sz="3200" dirty="0"/>
          </a:p>
        </p:txBody>
      </p:sp>
      <p:pic>
        <p:nvPicPr>
          <p:cNvPr id="5" name="Picture 4"/>
          <p:cNvPicPr>
            <a:picLocks noChangeAspect="1"/>
          </p:cNvPicPr>
          <p:nvPr/>
        </p:nvPicPr>
        <p:blipFill>
          <a:blip r:embed="rId3"/>
          <a:stretch>
            <a:fillRect/>
          </a:stretch>
        </p:blipFill>
        <p:spPr>
          <a:xfrm>
            <a:off x="7045903" y="147003"/>
            <a:ext cx="4411360" cy="1280160"/>
          </a:xfrm>
          <a:prstGeom prst="rect">
            <a:avLst/>
          </a:prstGeom>
        </p:spPr>
      </p:pic>
      <p:pic>
        <p:nvPicPr>
          <p:cNvPr id="7" name="Picture 6"/>
          <p:cNvPicPr>
            <a:picLocks noChangeAspect="1"/>
          </p:cNvPicPr>
          <p:nvPr/>
        </p:nvPicPr>
        <p:blipFill>
          <a:blip r:embed="rId4"/>
          <a:stretch>
            <a:fillRect/>
          </a:stretch>
        </p:blipFill>
        <p:spPr>
          <a:xfrm>
            <a:off x="6312438" y="1427163"/>
            <a:ext cx="2939145" cy="1371600"/>
          </a:xfrm>
          <a:prstGeom prst="rect">
            <a:avLst/>
          </a:prstGeom>
        </p:spPr>
      </p:pic>
      <p:pic>
        <p:nvPicPr>
          <p:cNvPr id="8" name="Picture 7"/>
          <p:cNvPicPr>
            <a:picLocks noChangeAspect="1"/>
          </p:cNvPicPr>
          <p:nvPr/>
        </p:nvPicPr>
        <p:blipFill>
          <a:blip r:embed="rId5"/>
          <a:stretch>
            <a:fillRect/>
          </a:stretch>
        </p:blipFill>
        <p:spPr>
          <a:xfrm>
            <a:off x="9422768" y="1427163"/>
            <a:ext cx="1863310" cy="1097280"/>
          </a:xfrm>
          <a:prstGeom prst="rect">
            <a:avLst/>
          </a:prstGeom>
        </p:spPr>
      </p:pic>
      <p:sp>
        <p:nvSpPr>
          <p:cNvPr id="12" name="TextBox 11"/>
          <p:cNvSpPr txBox="1"/>
          <p:nvPr/>
        </p:nvSpPr>
        <p:spPr>
          <a:xfrm>
            <a:off x="0" y="1103997"/>
            <a:ext cx="6068291" cy="646331"/>
          </a:xfrm>
          <a:prstGeom prst="rect">
            <a:avLst/>
          </a:prstGeom>
          <a:noFill/>
        </p:spPr>
        <p:txBody>
          <a:bodyPr wrap="square" rtlCol="0">
            <a:spAutoFit/>
          </a:bodyPr>
          <a:lstStyle/>
          <a:p>
            <a:r>
              <a:rPr lang="en-US" dirty="0" smtClean="0"/>
              <a:t>This view is a screen shot of the options under the ‘Common’ and ‘Programs’ dropdown boxes. </a:t>
            </a:r>
            <a:endParaRPr lang="en-US" dirty="0"/>
          </a:p>
        </p:txBody>
      </p:sp>
      <p:sp>
        <p:nvSpPr>
          <p:cNvPr id="14" name="TextBox 13"/>
          <p:cNvSpPr txBox="1"/>
          <p:nvPr/>
        </p:nvSpPr>
        <p:spPr>
          <a:xfrm>
            <a:off x="461733" y="3255963"/>
            <a:ext cx="11213116" cy="2769989"/>
          </a:xfrm>
          <a:prstGeom prst="rect">
            <a:avLst/>
          </a:prstGeom>
          <a:solidFill>
            <a:schemeClr val="bg2"/>
          </a:solidFill>
        </p:spPr>
        <p:txBody>
          <a:bodyPr wrap="square" rtlCol="0">
            <a:spAutoFit/>
          </a:bodyPr>
          <a:lstStyle/>
          <a:p>
            <a:pPr marL="285750" indent="-285750">
              <a:buFont typeface="Arial" panose="020B0604020202020204" pitchFamily="34" charset="0"/>
              <a:buChar char="•"/>
            </a:pPr>
            <a:r>
              <a:rPr lang="en-US" sz="2400" b="1" dirty="0" smtClean="0"/>
              <a:t>‘Common’ Menu Selections</a:t>
            </a:r>
          </a:p>
          <a:p>
            <a:pPr marL="742950" lvl="1" indent="-285750">
              <a:buFont typeface="Arial" panose="020B0604020202020204" pitchFamily="34" charset="0"/>
              <a:buChar char="•"/>
            </a:pPr>
            <a:r>
              <a:rPr lang="en-US" dirty="0" smtClean="0"/>
              <a:t>Change Your Password screen.</a:t>
            </a:r>
          </a:p>
          <a:p>
            <a:pPr marL="742950" lvl="1" indent="-285750">
              <a:buFont typeface="Arial" panose="020B0604020202020204" pitchFamily="34" charset="0"/>
              <a:buChar char="•"/>
            </a:pPr>
            <a:r>
              <a:rPr lang="en-US" dirty="0" smtClean="0"/>
              <a:t>Messages &amp; Files screen.  </a:t>
            </a:r>
          </a:p>
          <a:p>
            <a:pPr lvl="1"/>
            <a:endParaRPr lang="en-US" dirty="0" smtClean="0"/>
          </a:p>
          <a:p>
            <a:pPr marL="285750" indent="-285750">
              <a:buFont typeface="Arial" panose="020B0604020202020204" pitchFamily="34" charset="0"/>
              <a:buChar char="•"/>
            </a:pPr>
            <a:r>
              <a:rPr lang="en-US" sz="2400" b="1" dirty="0" smtClean="0"/>
              <a:t>‘Programs’ </a:t>
            </a:r>
            <a:r>
              <a:rPr lang="en-US" sz="2400" b="1" dirty="0"/>
              <a:t>Menu </a:t>
            </a:r>
            <a:r>
              <a:rPr lang="en-US" sz="2400" b="1" dirty="0" smtClean="0"/>
              <a:t>Selection</a:t>
            </a:r>
          </a:p>
          <a:p>
            <a:pPr marL="742950" lvl="1" indent="-285750">
              <a:buFont typeface="Arial" panose="020B0604020202020204" pitchFamily="34" charset="0"/>
              <a:buChar char="•"/>
            </a:pPr>
            <a:r>
              <a:rPr lang="en-US" dirty="0" smtClean="0"/>
              <a:t>Depending on the program(s) you work with, this drop-down box will differ. For instance, if you already have access to the College Bound program Portal or the student FAFSA data, these choices will also display here. For this example GEAR UP is the only program this user has access to, therefore it’s the only one displayed. </a:t>
            </a:r>
            <a:endParaRPr lang="en-US" dirty="0"/>
          </a:p>
        </p:txBody>
      </p:sp>
    </p:spTree>
    <p:extLst>
      <p:ext uri="{BB962C8B-B14F-4D97-AF65-F5344CB8AC3E}">
        <p14:creationId xmlns:p14="http://schemas.microsoft.com/office/powerpoint/2010/main" val="21081000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572" y="523293"/>
            <a:ext cx="10571998" cy="970450"/>
          </a:xfrm>
        </p:spPr>
        <p:txBody>
          <a:bodyPr/>
          <a:lstStyle/>
          <a:p>
            <a:r>
              <a:rPr lang="en-US" dirty="0" smtClean="0"/>
              <a:t>Messages and Files: Secure </a:t>
            </a:r>
            <a:r>
              <a:rPr lang="en-US" dirty="0" smtClean="0"/>
              <a:t>Messaging</a:t>
            </a:r>
            <a:endParaRPr lang="en-US" dirty="0"/>
          </a:p>
        </p:txBody>
      </p:sp>
      <p:sp>
        <p:nvSpPr>
          <p:cNvPr id="3" name="Content Placeholder 2"/>
          <p:cNvSpPr>
            <a:spLocks noGrp="1"/>
          </p:cNvSpPr>
          <p:nvPr>
            <p:ph idx="1"/>
          </p:nvPr>
        </p:nvSpPr>
        <p:spPr>
          <a:xfrm>
            <a:off x="534934" y="2411474"/>
            <a:ext cx="10554574" cy="4146982"/>
          </a:xfrm>
        </p:spPr>
        <p:txBody>
          <a:bodyPr>
            <a:normAutofit/>
          </a:bodyPr>
          <a:lstStyle/>
          <a:p>
            <a:pPr marL="0" indent="0">
              <a:buNone/>
            </a:pPr>
            <a:endParaRPr lang="en-US" sz="2600" dirty="0" smtClean="0"/>
          </a:p>
          <a:p>
            <a:pPr marL="57150" indent="0">
              <a:buNone/>
            </a:pPr>
            <a:endParaRPr lang="en-US" dirty="0" smtClean="0"/>
          </a:p>
        </p:txBody>
      </p:sp>
      <p:sp>
        <p:nvSpPr>
          <p:cNvPr id="4" name="TextBox 3"/>
          <p:cNvSpPr txBox="1"/>
          <p:nvPr/>
        </p:nvSpPr>
        <p:spPr>
          <a:xfrm>
            <a:off x="835572" y="2502962"/>
            <a:ext cx="9953297" cy="4355038"/>
          </a:xfrm>
          <a:prstGeom prst="rect">
            <a:avLst/>
          </a:prstGeom>
          <a:noFill/>
        </p:spPr>
        <p:txBody>
          <a:bodyPr wrap="square" rtlCol="0">
            <a:spAutoFit/>
          </a:bodyPr>
          <a:lstStyle/>
          <a:p>
            <a:pPr marL="342900" indent="-342900">
              <a:spcBef>
                <a:spcPct val="20000"/>
              </a:spcBef>
              <a:spcAft>
                <a:spcPts val="600"/>
              </a:spcAft>
              <a:buClr>
                <a:schemeClr val="accent1"/>
              </a:buClr>
              <a:buFont typeface="Wingdings 2" charset="2"/>
              <a:buChar char=""/>
            </a:pPr>
            <a:r>
              <a:rPr lang="en-US" sz="2800" dirty="0"/>
              <a:t>Do not send personally identifiable student information through </a:t>
            </a:r>
            <a:r>
              <a:rPr lang="en-US" sz="2800" dirty="0" smtClean="0"/>
              <a:t>email.</a:t>
            </a:r>
          </a:p>
          <a:p>
            <a:pPr marL="342900" indent="-342900">
              <a:spcBef>
                <a:spcPct val="20000"/>
              </a:spcBef>
              <a:spcAft>
                <a:spcPts val="600"/>
              </a:spcAft>
              <a:buClr>
                <a:schemeClr val="accent1"/>
              </a:buClr>
              <a:buFont typeface="Wingdings 2" charset="2"/>
              <a:buChar char=""/>
            </a:pPr>
            <a:r>
              <a:rPr lang="en-US" sz="2800" b="1" i="1" dirty="0" smtClean="0"/>
              <a:t>Do not </a:t>
            </a:r>
            <a:r>
              <a:rPr lang="en-US" sz="2800" dirty="0" smtClean="0"/>
              <a:t>share with us confidential student stories. </a:t>
            </a:r>
          </a:p>
          <a:p>
            <a:pPr marL="342900" indent="-342900">
              <a:spcBef>
                <a:spcPct val="20000"/>
              </a:spcBef>
              <a:spcAft>
                <a:spcPts val="600"/>
              </a:spcAft>
              <a:buClr>
                <a:schemeClr val="accent1"/>
              </a:buClr>
              <a:buFont typeface="Wingdings 2" charset="2"/>
              <a:buChar char=""/>
            </a:pPr>
            <a:r>
              <a:rPr lang="en-US" sz="2800" b="1" i="1" dirty="0" smtClean="0"/>
              <a:t>Use the Portal Secure Messaging to: </a:t>
            </a:r>
          </a:p>
          <a:p>
            <a:pPr marL="800100" lvl="1" indent="-342900">
              <a:spcBef>
                <a:spcPct val="20000"/>
              </a:spcBef>
              <a:spcAft>
                <a:spcPts val="600"/>
              </a:spcAft>
              <a:buClr>
                <a:schemeClr val="accent1"/>
              </a:buClr>
              <a:buFont typeface="Wingdings 2" charset="2"/>
              <a:buChar char=""/>
            </a:pPr>
            <a:r>
              <a:rPr lang="en-US" sz="2800" dirty="0" smtClean="0"/>
              <a:t>Send Priority Eligibility verification forms.</a:t>
            </a:r>
          </a:p>
          <a:p>
            <a:pPr marL="800100" lvl="1" indent="-342900">
              <a:spcBef>
                <a:spcPct val="20000"/>
              </a:spcBef>
              <a:spcAft>
                <a:spcPts val="600"/>
              </a:spcAft>
              <a:buClr>
                <a:schemeClr val="accent1"/>
              </a:buClr>
              <a:buFont typeface="Wingdings 2" charset="2"/>
              <a:buChar char=""/>
            </a:pPr>
            <a:r>
              <a:rPr lang="en-US" sz="2800" dirty="0" smtClean="0"/>
              <a:t>Send Middle School Math Completion forms</a:t>
            </a:r>
            <a:r>
              <a:rPr lang="en-US" sz="2800" dirty="0" smtClean="0"/>
              <a:t>.</a:t>
            </a:r>
          </a:p>
          <a:p>
            <a:pPr marL="800100" lvl="1" indent="-342900">
              <a:spcBef>
                <a:spcPct val="20000"/>
              </a:spcBef>
              <a:spcAft>
                <a:spcPts val="600"/>
              </a:spcAft>
              <a:buClr>
                <a:schemeClr val="accent1"/>
              </a:buClr>
              <a:buFont typeface="Wingdings 2" charset="2"/>
              <a:buChar char=""/>
            </a:pPr>
            <a:r>
              <a:rPr lang="en-US" sz="2800" dirty="0"/>
              <a:t>http://www.gearup.wa.gov/file/priority-model-verification-instructions</a:t>
            </a:r>
            <a:endParaRPr lang="en-US" sz="2800" dirty="0" smtClean="0"/>
          </a:p>
        </p:txBody>
      </p:sp>
    </p:spTree>
    <p:extLst>
      <p:ext uri="{BB962C8B-B14F-4D97-AF65-F5344CB8AC3E}">
        <p14:creationId xmlns:p14="http://schemas.microsoft.com/office/powerpoint/2010/main" val="4553014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6982" y="0"/>
            <a:ext cx="10572750" cy="969963"/>
          </a:xfrm>
        </p:spPr>
        <p:txBody>
          <a:bodyPr/>
          <a:lstStyle/>
          <a:p>
            <a:r>
              <a:rPr lang="en-US" sz="3200" dirty="0" smtClean="0"/>
              <a:t>GEAR UP Dashboard –Student Tab</a:t>
            </a:r>
            <a:endParaRPr lang="en-US" sz="3200" dirty="0"/>
          </a:p>
        </p:txBody>
      </p:sp>
      <p:pic>
        <p:nvPicPr>
          <p:cNvPr id="5" name="Picture 4" descr="Screen Clipping"/>
          <p:cNvPicPr>
            <a:picLocks noChangeAspect="1"/>
          </p:cNvPicPr>
          <p:nvPr/>
        </p:nvPicPr>
        <p:blipFill rotWithShape="1">
          <a:blip r:embed="rId3">
            <a:extLst>
              <a:ext uri="{28A0092B-C50C-407E-A947-70E740481C1C}">
                <a14:useLocalDpi xmlns:a14="http://schemas.microsoft.com/office/drawing/2010/main" val="0"/>
              </a:ext>
            </a:extLst>
          </a:blip>
          <a:srcRect l="1584"/>
          <a:stretch/>
        </p:blipFill>
        <p:spPr>
          <a:xfrm>
            <a:off x="1553107" y="1220837"/>
            <a:ext cx="8279259" cy="5297590"/>
          </a:xfrm>
          <a:prstGeom prst="rect">
            <a:avLst/>
          </a:prstGeom>
        </p:spPr>
      </p:pic>
      <p:sp>
        <p:nvSpPr>
          <p:cNvPr id="6" name="TextBox 5"/>
          <p:cNvSpPr txBox="1"/>
          <p:nvPr/>
        </p:nvSpPr>
        <p:spPr>
          <a:xfrm>
            <a:off x="1641242" y="2020294"/>
            <a:ext cx="3337392" cy="369332"/>
          </a:xfrm>
          <a:prstGeom prst="rect">
            <a:avLst/>
          </a:prstGeom>
          <a:solidFill>
            <a:schemeClr val="tx1"/>
          </a:solidFill>
        </p:spPr>
        <p:txBody>
          <a:bodyPr wrap="square" rtlCol="0">
            <a:spAutoFit/>
          </a:bodyPr>
          <a:lstStyle/>
          <a:p>
            <a:r>
              <a:rPr lang="en-US" b="1" dirty="0" smtClean="0">
                <a:solidFill>
                  <a:schemeClr val="bg1"/>
                </a:solidFill>
              </a:rPr>
              <a:t>GEAR UP High School</a:t>
            </a:r>
            <a:endParaRPr lang="en-US" b="1" dirty="0">
              <a:solidFill>
                <a:schemeClr val="bg1"/>
              </a:solidFill>
            </a:endParaRPr>
          </a:p>
        </p:txBody>
      </p:sp>
    </p:spTree>
    <p:extLst>
      <p:ext uri="{BB962C8B-B14F-4D97-AF65-F5344CB8AC3E}">
        <p14:creationId xmlns:p14="http://schemas.microsoft.com/office/powerpoint/2010/main" val="29775054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0572750" cy="778660"/>
          </a:xfrm>
        </p:spPr>
        <p:txBody>
          <a:bodyPr/>
          <a:lstStyle/>
          <a:p>
            <a:r>
              <a:rPr lang="en-US" sz="3200" dirty="0" smtClean="0"/>
              <a:t>GEAR UP Dashboard – Activity Tab</a:t>
            </a:r>
            <a:endParaRPr lang="en-US" sz="3200" dirty="0"/>
          </a:p>
        </p:txBody>
      </p:sp>
      <p:pic>
        <p:nvPicPr>
          <p:cNvPr id="4" name="Picture 3"/>
          <p:cNvPicPr>
            <a:picLocks noChangeAspect="1"/>
          </p:cNvPicPr>
          <p:nvPr/>
        </p:nvPicPr>
        <p:blipFill>
          <a:blip r:embed="rId3"/>
          <a:stretch>
            <a:fillRect/>
          </a:stretch>
        </p:blipFill>
        <p:spPr>
          <a:xfrm>
            <a:off x="2582821" y="1351794"/>
            <a:ext cx="7109842" cy="5394960"/>
          </a:xfrm>
          <a:prstGeom prst="rect">
            <a:avLst/>
          </a:prstGeom>
        </p:spPr>
      </p:pic>
      <p:pic>
        <p:nvPicPr>
          <p:cNvPr id="6" name="Picture 5"/>
          <p:cNvPicPr>
            <a:picLocks noChangeAspect="1"/>
          </p:cNvPicPr>
          <p:nvPr/>
        </p:nvPicPr>
        <p:blipFill>
          <a:blip r:embed="rId4"/>
          <a:stretch>
            <a:fillRect/>
          </a:stretch>
        </p:blipFill>
        <p:spPr>
          <a:xfrm>
            <a:off x="2560343" y="1070511"/>
            <a:ext cx="7132320" cy="751752"/>
          </a:xfrm>
          <a:prstGeom prst="rect">
            <a:avLst/>
          </a:prstGeom>
        </p:spPr>
      </p:pic>
    </p:spTree>
    <p:extLst>
      <p:ext uri="{BB962C8B-B14F-4D97-AF65-F5344CB8AC3E}">
        <p14:creationId xmlns:p14="http://schemas.microsoft.com/office/powerpoint/2010/main" val="9545994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3219" y="209321"/>
            <a:ext cx="10571163" cy="595390"/>
          </a:xfrm>
        </p:spPr>
        <p:txBody>
          <a:bodyPr/>
          <a:lstStyle/>
          <a:p>
            <a:r>
              <a:rPr lang="en-US" sz="3200" dirty="0" smtClean="0"/>
              <a:t>The Activity Screen</a:t>
            </a:r>
            <a:endParaRPr lang="en-US" sz="3200"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099" y="994823"/>
            <a:ext cx="10698480" cy="5770940"/>
          </a:xfrm>
          <a:prstGeom prst="rect">
            <a:avLst/>
          </a:prstGeom>
        </p:spPr>
      </p:pic>
      <p:pic>
        <p:nvPicPr>
          <p:cNvPr id="7" name="Picture 6"/>
          <p:cNvPicPr>
            <a:picLocks noChangeAspect="1"/>
          </p:cNvPicPr>
          <p:nvPr/>
        </p:nvPicPr>
        <p:blipFill>
          <a:blip r:embed="rId4"/>
          <a:stretch>
            <a:fillRect/>
          </a:stretch>
        </p:blipFill>
        <p:spPr>
          <a:xfrm>
            <a:off x="6155460" y="3254253"/>
            <a:ext cx="2238687" cy="371527"/>
          </a:xfrm>
          <a:prstGeom prst="rect">
            <a:avLst/>
          </a:prstGeom>
        </p:spPr>
      </p:pic>
      <p:sp>
        <p:nvSpPr>
          <p:cNvPr id="10" name="TextBox 5"/>
          <p:cNvSpPr txBox="1"/>
          <p:nvPr/>
        </p:nvSpPr>
        <p:spPr>
          <a:xfrm>
            <a:off x="6160852" y="4122769"/>
            <a:ext cx="2233295" cy="370205"/>
          </a:xfrm>
          <a:prstGeom prst="rect">
            <a:avLst/>
          </a:prstGeom>
          <a:solidFill>
            <a:schemeClr val="tx1"/>
          </a:solidFill>
        </p:spPr>
        <p:txBody>
          <a:bodyPr wrap="square" rtlCol="0">
            <a:spAutoFit/>
          </a:bodyPr>
          <a:lstStyle/>
          <a:p>
            <a:pPr marL="0" marR="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GEAR UP SD</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966778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7788"/>
            <a:ext cx="10572750" cy="557212"/>
          </a:xfrm>
        </p:spPr>
        <p:txBody>
          <a:bodyPr/>
          <a:lstStyle/>
          <a:p>
            <a:r>
              <a:rPr lang="en-US" sz="3200" dirty="0" smtClean="0"/>
              <a:t>Adding a New Activity</a:t>
            </a:r>
            <a:endParaRPr lang="en-US" sz="3200" dirty="0"/>
          </a:p>
        </p:txBody>
      </p:sp>
      <p:pic>
        <p:nvPicPr>
          <p:cNvPr id="3" name="Picture 2" descr="Screen Clipping"/>
          <p:cNvPicPr>
            <a:picLocks noChangeAspect="1"/>
          </p:cNvPicPr>
          <p:nvPr/>
        </p:nvPicPr>
        <p:blipFill rotWithShape="1">
          <a:blip r:embed="rId3">
            <a:extLst>
              <a:ext uri="{28A0092B-C50C-407E-A947-70E740481C1C}">
                <a14:useLocalDpi xmlns:a14="http://schemas.microsoft.com/office/drawing/2010/main" val="0"/>
              </a:ext>
            </a:extLst>
          </a:blip>
          <a:srcRect r="46514" b="19842"/>
          <a:stretch/>
        </p:blipFill>
        <p:spPr>
          <a:xfrm>
            <a:off x="312461" y="1059188"/>
            <a:ext cx="3961590" cy="2460004"/>
          </a:xfrm>
          <a:prstGeom prst="rect">
            <a:avLst/>
          </a:prstGeom>
        </p:spPr>
      </p:pic>
      <p:pic>
        <p:nvPicPr>
          <p:cNvPr id="5" name="Picture 4"/>
          <p:cNvPicPr>
            <a:picLocks noChangeAspect="1"/>
          </p:cNvPicPr>
          <p:nvPr/>
        </p:nvPicPr>
        <p:blipFill rotWithShape="1">
          <a:blip r:embed="rId4"/>
          <a:srcRect r="31778" b="21521"/>
          <a:stretch/>
        </p:blipFill>
        <p:spPr>
          <a:xfrm>
            <a:off x="2198312" y="1997621"/>
            <a:ext cx="1798335" cy="291569"/>
          </a:xfrm>
          <a:prstGeom prst="rect">
            <a:avLst/>
          </a:prstGeom>
        </p:spPr>
      </p:pic>
      <p:pic>
        <p:nvPicPr>
          <p:cNvPr id="4" name="Picture 3"/>
          <p:cNvPicPr>
            <a:picLocks noChangeAspect="1"/>
          </p:cNvPicPr>
          <p:nvPr/>
        </p:nvPicPr>
        <p:blipFill>
          <a:blip r:embed="rId5"/>
          <a:stretch>
            <a:fillRect/>
          </a:stretch>
        </p:blipFill>
        <p:spPr>
          <a:xfrm>
            <a:off x="3822586" y="3096421"/>
            <a:ext cx="7680960" cy="3166920"/>
          </a:xfrm>
          <a:prstGeom prst="rect">
            <a:avLst/>
          </a:prstGeom>
        </p:spPr>
      </p:pic>
      <p:pic>
        <p:nvPicPr>
          <p:cNvPr id="7" name="Picture 6"/>
          <p:cNvPicPr>
            <a:picLocks noChangeAspect="1"/>
          </p:cNvPicPr>
          <p:nvPr/>
        </p:nvPicPr>
        <p:blipFill>
          <a:blip r:embed="rId6"/>
          <a:stretch>
            <a:fillRect/>
          </a:stretch>
        </p:blipFill>
        <p:spPr>
          <a:xfrm>
            <a:off x="5734646" y="4095811"/>
            <a:ext cx="2998387" cy="371888"/>
          </a:xfrm>
          <a:prstGeom prst="rect">
            <a:avLst/>
          </a:prstGeom>
        </p:spPr>
      </p:pic>
      <p:sp>
        <p:nvSpPr>
          <p:cNvPr id="11" name="Oval 10"/>
          <p:cNvSpPr/>
          <p:nvPr/>
        </p:nvSpPr>
        <p:spPr>
          <a:xfrm>
            <a:off x="9205645" y="5681609"/>
            <a:ext cx="647272" cy="565079"/>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61895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0572750" cy="575157"/>
          </a:xfrm>
        </p:spPr>
        <p:txBody>
          <a:bodyPr/>
          <a:lstStyle/>
          <a:p>
            <a:r>
              <a:rPr lang="en-US" sz="3200" dirty="0" smtClean="0"/>
              <a:t>Activity Detail Screen</a:t>
            </a:r>
            <a:endParaRPr lang="en-US" sz="3200" dirty="0"/>
          </a:p>
        </p:txBody>
      </p:sp>
      <p:pic>
        <p:nvPicPr>
          <p:cNvPr id="3" name="Picture 2" descr="WSAC Portal - Activity Details - Google Chrome"/>
          <p:cNvPicPr>
            <a:picLocks noChangeAspect="1"/>
          </p:cNvPicPr>
          <p:nvPr/>
        </p:nvPicPr>
        <p:blipFill rotWithShape="1">
          <a:blip r:embed="rId3">
            <a:extLst>
              <a:ext uri="{28A0092B-C50C-407E-A947-70E740481C1C}">
                <a14:useLocalDpi xmlns:a14="http://schemas.microsoft.com/office/drawing/2010/main" val="0"/>
              </a:ext>
            </a:extLst>
          </a:blip>
          <a:srcRect t="8425"/>
          <a:stretch/>
        </p:blipFill>
        <p:spPr>
          <a:xfrm>
            <a:off x="1389628" y="1068635"/>
            <a:ext cx="8737624" cy="5029200"/>
          </a:xfrm>
          <a:prstGeom prst="rect">
            <a:avLst/>
          </a:prstGeom>
        </p:spPr>
      </p:pic>
      <p:pic>
        <p:nvPicPr>
          <p:cNvPr id="4" name="Picture 3"/>
          <p:cNvPicPr>
            <a:picLocks noChangeAspect="1"/>
          </p:cNvPicPr>
          <p:nvPr/>
        </p:nvPicPr>
        <p:blipFill>
          <a:blip r:embed="rId4"/>
          <a:stretch>
            <a:fillRect/>
          </a:stretch>
        </p:blipFill>
        <p:spPr>
          <a:xfrm>
            <a:off x="4353579" y="2034678"/>
            <a:ext cx="664522" cy="585267"/>
          </a:xfrm>
          <a:prstGeom prst="rect">
            <a:avLst/>
          </a:prstGeom>
        </p:spPr>
      </p:pic>
      <p:pic>
        <p:nvPicPr>
          <p:cNvPr id="5" name="Picture 4"/>
          <p:cNvPicPr>
            <a:picLocks noChangeAspect="1"/>
          </p:cNvPicPr>
          <p:nvPr/>
        </p:nvPicPr>
        <p:blipFill>
          <a:blip r:embed="rId5"/>
          <a:stretch>
            <a:fillRect/>
          </a:stretch>
        </p:blipFill>
        <p:spPr>
          <a:xfrm>
            <a:off x="2882838" y="2144415"/>
            <a:ext cx="1292464" cy="182896"/>
          </a:xfrm>
          <a:prstGeom prst="rect">
            <a:avLst/>
          </a:prstGeom>
        </p:spPr>
      </p:pic>
    </p:spTree>
    <p:extLst>
      <p:ext uri="{BB962C8B-B14F-4D97-AF65-F5344CB8AC3E}">
        <p14:creationId xmlns:p14="http://schemas.microsoft.com/office/powerpoint/2010/main" val="16520464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0572750" cy="612775"/>
          </a:xfrm>
        </p:spPr>
        <p:txBody>
          <a:bodyPr/>
          <a:lstStyle/>
          <a:p>
            <a:r>
              <a:rPr lang="en-US" sz="3200" dirty="0" smtClean="0"/>
              <a:t>Adding the Activity Session</a:t>
            </a:r>
            <a:endParaRPr lang="en-US" sz="3200" dirty="0"/>
          </a:p>
        </p:txBody>
      </p:sp>
      <p:pic>
        <p:nvPicPr>
          <p:cNvPr id="3" name="Picture 2" descr="WSAC Portal - Activity Details - Google Chrome"/>
          <p:cNvPicPr>
            <a:picLocks noChangeAspect="1"/>
          </p:cNvPicPr>
          <p:nvPr/>
        </p:nvPicPr>
        <p:blipFill rotWithShape="1">
          <a:blip r:embed="rId3">
            <a:extLst>
              <a:ext uri="{28A0092B-C50C-407E-A947-70E740481C1C}">
                <a14:useLocalDpi xmlns:a14="http://schemas.microsoft.com/office/drawing/2010/main" val="0"/>
              </a:ext>
            </a:extLst>
          </a:blip>
          <a:srcRect l="-100" t="8835" r="12473" b="-482"/>
          <a:stretch/>
        </p:blipFill>
        <p:spPr>
          <a:xfrm>
            <a:off x="1337310" y="612775"/>
            <a:ext cx="9235440" cy="6071021"/>
          </a:xfrm>
          <a:prstGeom prst="rect">
            <a:avLst/>
          </a:prstGeom>
        </p:spPr>
      </p:pic>
      <p:pic>
        <p:nvPicPr>
          <p:cNvPr id="4" name="Picture 3"/>
          <p:cNvPicPr>
            <a:picLocks noChangeAspect="1"/>
          </p:cNvPicPr>
          <p:nvPr/>
        </p:nvPicPr>
        <p:blipFill>
          <a:blip r:embed="rId4"/>
          <a:stretch>
            <a:fillRect/>
          </a:stretch>
        </p:blipFill>
        <p:spPr>
          <a:xfrm>
            <a:off x="3126620" y="1954083"/>
            <a:ext cx="1295159" cy="182880"/>
          </a:xfrm>
          <a:prstGeom prst="rect">
            <a:avLst/>
          </a:prstGeom>
        </p:spPr>
      </p:pic>
    </p:spTree>
    <p:extLst>
      <p:ext uri="{BB962C8B-B14F-4D97-AF65-F5344CB8AC3E}">
        <p14:creationId xmlns:p14="http://schemas.microsoft.com/office/powerpoint/2010/main" val="14896797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0572750" cy="612775"/>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t>Adding an Activity, cont.</a:t>
            </a:r>
            <a:endParaRPr lang="en-US" sz="3200" dirty="0"/>
          </a:p>
        </p:txBody>
      </p:sp>
      <p:pic>
        <p:nvPicPr>
          <p:cNvPr id="3" name="Picture 2" descr="WSAC Portal - Activity Details - Google Chrome"/>
          <p:cNvPicPr>
            <a:picLocks noChangeAspect="1"/>
          </p:cNvPicPr>
          <p:nvPr/>
        </p:nvPicPr>
        <p:blipFill rotWithShape="1">
          <a:blip r:embed="rId3">
            <a:extLst>
              <a:ext uri="{28A0092B-C50C-407E-A947-70E740481C1C}">
                <a14:useLocalDpi xmlns:a14="http://schemas.microsoft.com/office/drawing/2010/main" val="0"/>
              </a:ext>
            </a:extLst>
          </a:blip>
          <a:srcRect t="8514"/>
          <a:stretch/>
        </p:blipFill>
        <p:spPr>
          <a:xfrm>
            <a:off x="1180306" y="925418"/>
            <a:ext cx="9700190" cy="5577840"/>
          </a:xfrm>
          <a:prstGeom prst="rect">
            <a:avLst/>
          </a:prstGeom>
        </p:spPr>
      </p:pic>
      <p:pic>
        <p:nvPicPr>
          <p:cNvPr id="4" name="Picture 3"/>
          <p:cNvPicPr>
            <a:picLocks noChangeAspect="1"/>
          </p:cNvPicPr>
          <p:nvPr/>
        </p:nvPicPr>
        <p:blipFill>
          <a:blip r:embed="rId4"/>
          <a:stretch>
            <a:fillRect/>
          </a:stretch>
        </p:blipFill>
        <p:spPr>
          <a:xfrm>
            <a:off x="5676417" y="4637709"/>
            <a:ext cx="1390008" cy="584286"/>
          </a:xfrm>
          <a:prstGeom prst="rect">
            <a:avLst/>
          </a:prstGeom>
        </p:spPr>
      </p:pic>
      <p:pic>
        <p:nvPicPr>
          <p:cNvPr id="5" name="Picture 4"/>
          <p:cNvPicPr>
            <a:picLocks noChangeAspect="1"/>
          </p:cNvPicPr>
          <p:nvPr/>
        </p:nvPicPr>
        <p:blipFill>
          <a:blip r:embed="rId4"/>
          <a:stretch>
            <a:fillRect/>
          </a:stretch>
        </p:blipFill>
        <p:spPr>
          <a:xfrm>
            <a:off x="7066425" y="4642825"/>
            <a:ext cx="1390008" cy="579170"/>
          </a:xfrm>
          <a:prstGeom prst="rect">
            <a:avLst/>
          </a:prstGeom>
        </p:spPr>
      </p:pic>
      <p:pic>
        <p:nvPicPr>
          <p:cNvPr id="6" name="Picture 5"/>
          <p:cNvPicPr>
            <a:picLocks noChangeAspect="1"/>
          </p:cNvPicPr>
          <p:nvPr/>
        </p:nvPicPr>
        <p:blipFill>
          <a:blip r:embed="rId5"/>
          <a:stretch>
            <a:fillRect/>
          </a:stretch>
        </p:blipFill>
        <p:spPr>
          <a:xfrm>
            <a:off x="2817479" y="2436892"/>
            <a:ext cx="1292464" cy="182896"/>
          </a:xfrm>
          <a:prstGeom prst="rect">
            <a:avLst/>
          </a:prstGeom>
        </p:spPr>
      </p:pic>
    </p:spTree>
    <p:extLst>
      <p:ext uri="{BB962C8B-B14F-4D97-AF65-F5344CB8AC3E}">
        <p14:creationId xmlns:p14="http://schemas.microsoft.com/office/powerpoint/2010/main" val="1643474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All About It</a:t>
            </a:r>
            <a:endParaRPr lang="en-US" dirty="0"/>
          </a:p>
        </p:txBody>
      </p:sp>
      <p:sp>
        <p:nvSpPr>
          <p:cNvPr id="3" name="Content Placeholder 2"/>
          <p:cNvSpPr>
            <a:spLocks noGrp="1"/>
          </p:cNvSpPr>
          <p:nvPr>
            <p:ph idx="1"/>
          </p:nvPr>
        </p:nvSpPr>
        <p:spPr>
          <a:xfrm>
            <a:off x="818712" y="2258458"/>
            <a:ext cx="10554574" cy="4599542"/>
          </a:xfrm>
        </p:spPr>
        <p:txBody>
          <a:bodyPr/>
          <a:lstStyle/>
          <a:p>
            <a:r>
              <a:rPr lang="en-US" sz="2400" dirty="0" smtClean="0">
                <a:hlinkClick r:id="rId3"/>
              </a:rPr>
              <a:t>Grant IV Coordinator Manual</a:t>
            </a:r>
            <a:endParaRPr lang="en-US" sz="2400" dirty="0" smtClean="0"/>
          </a:p>
          <a:p>
            <a:r>
              <a:rPr lang="en-US" sz="2400" dirty="0" smtClean="0"/>
              <a:t>Section IV: Data Collection and Reporting</a:t>
            </a:r>
          </a:p>
          <a:p>
            <a:pPr lvl="1"/>
            <a:r>
              <a:rPr lang="en-US" sz="2000" dirty="0" smtClean="0"/>
              <a:t>Data Collection Plan</a:t>
            </a:r>
          </a:p>
          <a:p>
            <a:pPr lvl="1"/>
            <a:r>
              <a:rPr lang="en-US" sz="2000" dirty="0" smtClean="0"/>
              <a:t>Activity Type Definitions</a:t>
            </a:r>
          </a:p>
          <a:p>
            <a:pPr lvl="1"/>
            <a:r>
              <a:rPr lang="en-US" sz="2000" dirty="0" smtClean="0"/>
              <a:t>FORMS</a:t>
            </a:r>
          </a:p>
          <a:p>
            <a:pPr lvl="1"/>
            <a:r>
              <a:rPr lang="en-US" sz="2000" dirty="0" smtClean="0"/>
              <a:t>OSPI Free &amp; Reduced Price Eligibility Status Disclosure</a:t>
            </a:r>
          </a:p>
          <a:p>
            <a:pPr lvl="1"/>
            <a:r>
              <a:rPr lang="en-US" sz="2000" dirty="0" smtClean="0"/>
              <a:t>USDA Disclosure of F-R Status</a:t>
            </a:r>
          </a:p>
          <a:p>
            <a:pPr lvl="1"/>
            <a:r>
              <a:rPr lang="en-US" sz="2000" dirty="0" smtClean="0"/>
              <a:t>Priority Model Verification Instructions</a:t>
            </a:r>
          </a:p>
          <a:p>
            <a:pPr lvl="1"/>
            <a:r>
              <a:rPr lang="en-US" sz="2000" dirty="0" smtClean="0"/>
              <a:t>GEAR UP Grads College Application Portal Entry</a:t>
            </a:r>
          </a:p>
          <a:p>
            <a:pPr lvl="1"/>
            <a:endParaRPr lang="en-US" dirty="0"/>
          </a:p>
        </p:txBody>
      </p:sp>
    </p:spTree>
    <p:extLst>
      <p:ext uri="{BB962C8B-B14F-4D97-AF65-F5344CB8AC3E}">
        <p14:creationId xmlns:p14="http://schemas.microsoft.com/office/powerpoint/2010/main" val="39888217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0572750" cy="612775"/>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t>Adding an Activity, cont.</a:t>
            </a:r>
            <a:endParaRPr lang="en-US" sz="3200" dirty="0"/>
          </a:p>
        </p:txBody>
      </p:sp>
      <p:pic>
        <p:nvPicPr>
          <p:cNvPr id="3" name="Picture 2" descr="WSAC Portal - Activity Details - Google Chrome"/>
          <p:cNvPicPr>
            <a:picLocks noChangeAspect="1"/>
          </p:cNvPicPr>
          <p:nvPr/>
        </p:nvPicPr>
        <p:blipFill rotWithShape="1">
          <a:blip r:embed="rId3">
            <a:extLst>
              <a:ext uri="{28A0092B-C50C-407E-A947-70E740481C1C}">
                <a14:useLocalDpi xmlns:a14="http://schemas.microsoft.com/office/drawing/2010/main" val="0"/>
              </a:ext>
            </a:extLst>
          </a:blip>
          <a:srcRect t="8675" r="13684"/>
          <a:stretch/>
        </p:blipFill>
        <p:spPr>
          <a:xfrm>
            <a:off x="1337310" y="612775"/>
            <a:ext cx="9235440" cy="6141737"/>
          </a:xfrm>
          <a:prstGeom prst="rect">
            <a:avLst/>
          </a:prstGeom>
        </p:spPr>
      </p:pic>
      <p:pic>
        <p:nvPicPr>
          <p:cNvPr id="4" name="Picture 3"/>
          <p:cNvPicPr>
            <a:picLocks noChangeAspect="1"/>
          </p:cNvPicPr>
          <p:nvPr/>
        </p:nvPicPr>
        <p:blipFill rotWithShape="1">
          <a:blip r:embed="rId4"/>
          <a:srcRect t="3724" r="35306" b="1"/>
          <a:stretch/>
        </p:blipFill>
        <p:spPr>
          <a:xfrm>
            <a:off x="2940076" y="1736333"/>
            <a:ext cx="1703843" cy="358036"/>
          </a:xfrm>
          <a:prstGeom prst="rect">
            <a:avLst/>
          </a:prstGeom>
        </p:spPr>
      </p:pic>
    </p:spTree>
    <p:extLst>
      <p:ext uri="{BB962C8B-B14F-4D97-AF65-F5344CB8AC3E}">
        <p14:creationId xmlns:p14="http://schemas.microsoft.com/office/powerpoint/2010/main" val="29422492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0572750" cy="612775"/>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t>Adding an Activity, cont.</a:t>
            </a:r>
            <a:endParaRPr lang="en-US" sz="3200" dirty="0"/>
          </a:p>
        </p:txBody>
      </p:sp>
      <p:pic>
        <p:nvPicPr>
          <p:cNvPr id="3" name="Picture 2" descr="WSAC Portal - Activity Details - Google Chrome"/>
          <p:cNvPicPr>
            <a:picLocks noChangeAspect="1"/>
          </p:cNvPicPr>
          <p:nvPr/>
        </p:nvPicPr>
        <p:blipFill rotWithShape="1">
          <a:blip r:embed="rId3">
            <a:extLst>
              <a:ext uri="{28A0092B-C50C-407E-A947-70E740481C1C}">
                <a14:useLocalDpi xmlns:a14="http://schemas.microsoft.com/office/drawing/2010/main" val="0"/>
              </a:ext>
            </a:extLst>
          </a:blip>
          <a:srcRect t="8390" r="12649" b="2771"/>
          <a:stretch/>
        </p:blipFill>
        <p:spPr>
          <a:xfrm>
            <a:off x="1041814" y="688368"/>
            <a:ext cx="9530936" cy="6092576"/>
          </a:xfrm>
          <a:prstGeom prst="rect">
            <a:avLst/>
          </a:prstGeom>
        </p:spPr>
      </p:pic>
      <p:pic>
        <p:nvPicPr>
          <p:cNvPr id="4" name="Picture 3"/>
          <p:cNvPicPr>
            <a:picLocks noChangeAspect="1"/>
          </p:cNvPicPr>
          <p:nvPr/>
        </p:nvPicPr>
        <p:blipFill>
          <a:blip r:embed="rId4"/>
          <a:stretch>
            <a:fillRect/>
          </a:stretch>
        </p:blipFill>
        <p:spPr>
          <a:xfrm>
            <a:off x="2823431" y="1741560"/>
            <a:ext cx="1463040" cy="238055"/>
          </a:xfrm>
          <a:prstGeom prst="rect">
            <a:avLst/>
          </a:prstGeom>
        </p:spPr>
      </p:pic>
    </p:spTree>
    <p:extLst>
      <p:ext uri="{BB962C8B-B14F-4D97-AF65-F5344CB8AC3E}">
        <p14:creationId xmlns:p14="http://schemas.microsoft.com/office/powerpoint/2010/main" val="3230550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0572750" cy="612775"/>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t>Adding an Activity, cont.</a:t>
            </a:r>
            <a:endParaRPr lang="en-US" sz="3200" dirty="0"/>
          </a:p>
        </p:txBody>
      </p:sp>
      <p:pic>
        <p:nvPicPr>
          <p:cNvPr id="3" name="Picture 2" descr="WSAC Portal - Activity Details - Google Chrome"/>
          <p:cNvPicPr>
            <a:picLocks noChangeAspect="1"/>
          </p:cNvPicPr>
          <p:nvPr/>
        </p:nvPicPr>
        <p:blipFill rotWithShape="1">
          <a:blip r:embed="rId3">
            <a:extLst>
              <a:ext uri="{28A0092B-C50C-407E-A947-70E740481C1C}">
                <a14:useLocalDpi xmlns:a14="http://schemas.microsoft.com/office/drawing/2010/main" val="0"/>
              </a:ext>
            </a:extLst>
          </a:blip>
          <a:srcRect l="94" t="8688" r="6340" b="600"/>
          <a:stretch/>
        </p:blipFill>
        <p:spPr>
          <a:xfrm>
            <a:off x="1337310" y="914399"/>
            <a:ext cx="9235440" cy="5627734"/>
          </a:xfrm>
          <a:prstGeom prst="rect">
            <a:avLst/>
          </a:prstGeom>
        </p:spPr>
      </p:pic>
      <p:pic>
        <p:nvPicPr>
          <p:cNvPr id="4" name="Picture 3"/>
          <p:cNvPicPr>
            <a:picLocks noChangeAspect="1"/>
          </p:cNvPicPr>
          <p:nvPr/>
        </p:nvPicPr>
        <p:blipFill>
          <a:blip r:embed="rId4"/>
          <a:stretch>
            <a:fillRect/>
          </a:stretch>
        </p:blipFill>
        <p:spPr>
          <a:xfrm>
            <a:off x="2970537" y="1840914"/>
            <a:ext cx="1188720" cy="193167"/>
          </a:xfrm>
          <a:prstGeom prst="rect">
            <a:avLst/>
          </a:prstGeom>
        </p:spPr>
      </p:pic>
    </p:spTree>
    <p:extLst>
      <p:ext uri="{BB962C8B-B14F-4D97-AF65-F5344CB8AC3E}">
        <p14:creationId xmlns:p14="http://schemas.microsoft.com/office/powerpoint/2010/main" val="546501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0572750" cy="612775"/>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t>Adding an Activity-Activity Participant Screen</a:t>
            </a:r>
            <a:endParaRPr lang="en-US" sz="3200" dirty="0"/>
          </a:p>
        </p:txBody>
      </p:sp>
      <p:pic>
        <p:nvPicPr>
          <p:cNvPr id="3" name="Picture 2" descr="WSAC Portal - Activity Participants - Google Chrome"/>
          <p:cNvPicPr>
            <a:picLocks noChangeAspect="1"/>
          </p:cNvPicPr>
          <p:nvPr/>
        </p:nvPicPr>
        <p:blipFill rotWithShape="1">
          <a:blip r:embed="rId3">
            <a:extLst>
              <a:ext uri="{28A0092B-C50C-407E-A947-70E740481C1C}">
                <a14:useLocalDpi xmlns:a14="http://schemas.microsoft.com/office/drawing/2010/main" val="0"/>
              </a:ext>
            </a:extLst>
          </a:blip>
          <a:srcRect t="13034" b="8764"/>
          <a:stretch/>
        </p:blipFill>
        <p:spPr>
          <a:xfrm>
            <a:off x="578835" y="924675"/>
            <a:ext cx="10911040" cy="5363110"/>
          </a:xfrm>
          <a:prstGeom prst="rect">
            <a:avLst/>
          </a:prstGeom>
        </p:spPr>
      </p:pic>
    </p:spTree>
    <p:extLst>
      <p:ext uri="{BB962C8B-B14F-4D97-AF65-F5344CB8AC3E}">
        <p14:creationId xmlns:p14="http://schemas.microsoft.com/office/powerpoint/2010/main" val="41010878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0572750" cy="612775"/>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t>Adding an Activity-Activity Participant Screen</a:t>
            </a:r>
            <a:endParaRPr lang="en-US" sz="3200" dirty="0"/>
          </a:p>
        </p:txBody>
      </p:sp>
      <p:pic>
        <p:nvPicPr>
          <p:cNvPr id="3" name="Picture 2" descr="WSAC Portal - Activity Participants - Google Chrome"/>
          <p:cNvPicPr>
            <a:picLocks noChangeAspect="1"/>
          </p:cNvPicPr>
          <p:nvPr/>
        </p:nvPicPr>
        <p:blipFill rotWithShape="1">
          <a:blip r:embed="rId3">
            <a:extLst>
              <a:ext uri="{28A0092B-C50C-407E-A947-70E740481C1C}">
                <a14:useLocalDpi xmlns:a14="http://schemas.microsoft.com/office/drawing/2010/main" val="0"/>
              </a:ext>
            </a:extLst>
          </a:blip>
          <a:srcRect t="16929" r="2667"/>
          <a:stretch/>
        </p:blipFill>
        <p:spPr>
          <a:xfrm>
            <a:off x="626697" y="825441"/>
            <a:ext cx="10619996" cy="5697019"/>
          </a:xfrm>
          <a:prstGeom prst="rect">
            <a:avLst/>
          </a:prstGeom>
        </p:spPr>
      </p:pic>
      <p:pic>
        <p:nvPicPr>
          <p:cNvPr id="4" name="Picture 3"/>
          <p:cNvPicPr>
            <a:picLocks noChangeAspect="1"/>
          </p:cNvPicPr>
          <p:nvPr/>
        </p:nvPicPr>
        <p:blipFill>
          <a:blip r:embed="rId4"/>
          <a:stretch>
            <a:fillRect/>
          </a:stretch>
        </p:blipFill>
        <p:spPr>
          <a:xfrm>
            <a:off x="5452691" y="4796389"/>
            <a:ext cx="1005840" cy="242789"/>
          </a:xfrm>
          <a:prstGeom prst="rect">
            <a:avLst/>
          </a:prstGeom>
        </p:spPr>
      </p:pic>
      <p:pic>
        <p:nvPicPr>
          <p:cNvPr id="5" name="Picture 4"/>
          <p:cNvPicPr>
            <a:picLocks noChangeAspect="1"/>
          </p:cNvPicPr>
          <p:nvPr/>
        </p:nvPicPr>
        <p:blipFill>
          <a:blip r:embed="rId4"/>
          <a:stretch>
            <a:fillRect/>
          </a:stretch>
        </p:blipFill>
        <p:spPr>
          <a:xfrm>
            <a:off x="5433775" y="5044017"/>
            <a:ext cx="1005840" cy="242789"/>
          </a:xfrm>
          <a:prstGeom prst="rect">
            <a:avLst/>
          </a:prstGeom>
        </p:spPr>
      </p:pic>
      <p:pic>
        <p:nvPicPr>
          <p:cNvPr id="6" name="Picture 5"/>
          <p:cNvPicPr>
            <a:picLocks noChangeAspect="1"/>
          </p:cNvPicPr>
          <p:nvPr/>
        </p:nvPicPr>
        <p:blipFill>
          <a:blip r:embed="rId4"/>
          <a:stretch>
            <a:fillRect/>
          </a:stretch>
        </p:blipFill>
        <p:spPr>
          <a:xfrm>
            <a:off x="5452691" y="5353218"/>
            <a:ext cx="1005840" cy="242789"/>
          </a:xfrm>
          <a:prstGeom prst="rect">
            <a:avLst/>
          </a:prstGeom>
        </p:spPr>
      </p:pic>
      <p:pic>
        <p:nvPicPr>
          <p:cNvPr id="8" name="Picture 7"/>
          <p:cNvPicPr>
            <a:picLocks noChangeAspect="1"/>
          </p:cNvPicPr>
          <p:nvPr/>
        </p:nvPicPr>
        <p:blipFill>
          <a:blip r:embed="rId5"/>
          <a:stretch>
            <a:fillRect/>
          </a:stretch>
        </p:blipFill>
        <p:spPr>
          <a:xfrm>
            <a:off x="5546402" y="1498608"/>
            <a:ext cx="1463167" cy="237765"/>
          </a:xfrm>
          <a:prstGeom prst="rect">
            <a:avLst/>
          </a:prstGeom>
        </p:spPr>
      </p:pic>
      <p:pic>
        <p:nvPicPr>
          <p:cNvPr id="11" name="Picture 10"/>
          <p:cNvPicPr>
            <a:picLocks noChangeAspect="1"/>
          </p:cNvPicPr>
          <p:nvPr/>
        </p:nvPicPr>
        <p:blipFill>
          <a:blip r:embed="rId6"/>
          <a:stretch>
            <a:fillRect/>
          </a:stretch>
        </p:blipFill>
        <p:spPr>
          <a:xfrm>
            <a:off x="2133705" y="4835226"/>
            <a:ext cx="2314898" cy="242789"/>
          </a:xfrm>
          <a:prstGeom prst="rect">
            <a:avLst/>
          </a:prstGeom>
          <a:solidFill>
            <a:schemeClr val="accent6">
              <a:lumMod val="20000"/>
              <a:lumOff val="80000"/>
            </a:schemeClr>
          </a:solidFill>
        </p:spPr>
      </p:pic>
      <p:pic>
        <p:nvPicPr>
          <p:cNvPr id="12" name="Picture 11"/>
          <p:cNvPicPr>
            <a:picLocks noChangeAspect="1"/>
          </p:cNvPicPr>
          <p:nvPr/>
        </p:nvPicPr>
        <p:blipFill>
          <a:blip r:embed="rId7"/>
          <a:stretch>
            <a:fillRect/>
          </a:stretch>
        </p:blipFill>
        <p:spPr>
          <a:xfrm>
            <a:off x="2133705" y="5036705"/>
            <a:ext cx="2170666" cy="294782"/>
          </a:xfrm>
          <a:prstGeom prst="rect">
            <a:avLst/>
          </a:prstGeom>
        </p:spPr>
      </p:pic>
      <p:pic>
        <p:nvPicPr>
          <p:cNvPr id="22" name="Picture 21"/>
          <p:cNvPicPr>
            <a:picLocks noChangeAspect="1"/>
          </p:cNvPicPr>
          <p:nvPr/>
        </p:nvPicPr>
        <p:blipFill rotWithShape="1">
          <a:blip r:embed="rId8"/>
          <a:srcRect t="-15173" r="25738" b="100000"/>
          <a:stretch/>
        </p:blipFill>
        <p:spPr>
          <a:xfrm>
            <a:off x="2015219" y="5207620"/>
            <a:ext cx="2445269" cy="47699"/>
          </a:xfrm>
          <a:prstGeom prst="rect">
            <a:avLst/>
          </a:prstGeom>
        </p:spPr>
      </p:pic>
      <p:pic>
        <p:nvPicPr>
          <p:cNvPr id="23" name="Picture 22"/>
          <p:cNvPicPr>
            <a:picLocks noChangeAspect="1"/>
          </p:cNvPicPr>
          <p:nvPr/>
        </p:nvPicPr>
        <p:blipFill rotWithShape="1">
          <a:blip r:embed="rId9"/>
          <a:srcRect r="39650" b="8266"/>
          <a:stretch/>
        </p:blipFill>
        <p:spPr>
          <a:xfrm>
            <a:off x="2111403" y="5310245"/>
            <a:ext cx="2215270" cy="288384"/>
          </a:xfrm>
          <a:prstGeom prst="rect">
            <a:avLst/>
          </a:prstGeom>
        </p:spPr>
      </p:pic>
      <p:pic>
        <p:nvPicPr>
          <p:cNvPr id="25" name="Picture 24"/>
          <p:cNvPicPr>
            <a:picLocks noChangeAspect="1"/>
          </p:cNvPicPr>
          <p:nvPr/>
        </p:nvPicPr>
        <p:blipFill>
          <a:blip r:embed="rId10"/>
          <a:stretch>
            <a:fillRect/>
          </a:stretch>
        </p:blipFill>
        <p:spPr>
          <a:xfrm>
            <a:off x="4893765" y="4745136"/>
            <a:ext cx="239408" cy="246888"/>
          </a:xfrm>
          <a:prstGeom prst="rect">
            <a:avLst/>
          </a:prstGeom>
        </p:spPr>
      </p:pic>
      <p:pic>
        <p:nvPicPr>
          <p:cNvPr id="26" name="Picture 25"/>
          <p:cNvPicPr>
            <a:picLocks noChangeAspect="1"/>
          </p:cNvPicPr>
          <p:nvPr/>
        </p:nvPicPr>
        <p:blipFill>
          <a:blip r:embed="rId11"/>
          <a:stretch>
            <a:fillRect/>
          </a:stretch>
        </p:blipFill>
        <p:spPr>
          <a:xfrm>
            <a:off x="4895408" y="5044017"/>
            <a:ext cx="237765" cy="249958"/>
          </a:xfrm>
          <a:prstGeom prst="rect">
            <a:avLst/>
          </a:prstGeom>
        </p:spPr>
      </p:pic>
      <p:pic>
        <p:nvPicPr>
          <p:cNvPr id="27" name="Picture 26"/>
          <p:cNvPicPr>
            <a:picLocks noChangeAspect="1"/>
          </p:cNvPicPr>
          <p:nvPr/>
        </p:nvPicPr>
        <p:blipFill>
          <a:blip r:embed="rId11"/>
          <a:stretch>
            <a:fillRect/>
          </a:stretch>
        </p:blipFill>
        <p:spPr>
          <a:xfrm>
            <a:off x="4895408" y="5386813"/>
            <a:ext cx="237765" cy="249958"/>
          </a:xfrm>
          <a:prstGeom prst="rect">
            <a:avLst/>
          </a:prstGeom>
        </p:spPr>
      </p:pic>
      <p:pic>
        <p:nvPicPr>
          <p:cNvPr id="28" name="Picture 27"/>
          <p:cNvPicPr>
            <a:picLocks noChangeAspect="1"/>
          </p:cNvPicPr>
          <p:nvPr/>
        </p:nvPicPr>
        <p:blipFill>
          <a:blip r:embed="rId6"/>
          <a:stretch>
            <a:fillRect/>
          </a:stretch>
        </p:blipFill>
        <p:spPr>
          <a:xfrm>
            <a:off x="2133705" y="4878199"/>
            <a:ext cx="2314898" cy="242789"/>
          </a:xfrm>
          <a:prstGeom prst="rect">
            <a:avLst/>
          </a:prstGeom>
          <a:solidFill>
            <a:schemeClr val="accent6">
              <a:lumMod val="20000"/>
              <a:lumOff val="80000"/>
            </a:schemeClr>
          </a:solidFill>
        </p:spPr>
      </p:pic>
      <p:pic>
        <p:nvPicPr>
          <p:cNvPr id="29" name="Picture 28"/>
          <p:cNvPicPr>
            <a:picLocks noChangeAspect="1"/>
          </p:cNvPicPr>
          <p:nvPr/>
        </p:nvPicPr>
        <p:blipFill>
          <a:blip r:embed="rId7"/>
          <a:stretch>
            <a:fillRect/>
          </a:stretch>
        </p:blipFill>
        <p:spPr>
          <a:xfrm>
            <a:off x="2133705" y="5079678"/>
            <a:ext cx="2194560" cy="298027"/>
          </a:xfrm>
          <a:prstGeom prst="rect">
            <a:avLst/>
          </a:prstGeom>
        </p:spPr>
      </p:pic>
      <p:pic>
        <p:nvPicPr>
          <p:cNvPr id="30" name="Picture 29"/>
          <p:cNvPicPr>
            <a:picLocks noChangeAspect="1"/>
          </p:cNvPicPr>
          <p:nvPr/>
        </p:nvPicPr>
        <p:blipFill rotWithShape="1">
          <a:blip r:embed="rId9"/>
          <a:srcRect r="39650" b="8266"/>
          <a:stretch/>
        </p:blipFill>
        <p:spPr>
          <a:xfrm>
            <a:off x="2111403" y="5353218"/>
            <a:ext cx="2215270" cy="288384"/>
          </a:xfrm>
          <a:prstGeom prst="rect">
            <a:avLst/>
          </a:prstGeom>
        </p:spPr>
      </p:pic>
      <p:pic>
        <p:nvPicPr>
          <p:cNvPr id="31" name="Picture 30"/>
          <p:cNvPicPr>
            <a:picLocks noChangeAspect="1"/>
          </p:cNvPicPr>
          <p:nvPr/>
        </p:nvPicPr>
        <p:blipFill>
          <a:blip r:embed="rId12"/>
          <a:stretch>
            <a:fillRect/>
          </a:stretch>
        </p:blipFill>
        <p:spPr>
          <a:xfrm>
            <a:off x="1425531" y="4165455"/>
            <a:ext cx="1416348" cy="182880"/>
          </a:xfrm>
          <a:prstGeom prst="rect">
            <a:avLst/>
          </a:prstGeom>
        </p:spPr>
      </p:pic>
    </p:spTree>
    <p:extLst>
      <p:ext uri="{BB962C8B-B14F-4D97-AF65-F5344CB8AC3E}">
        <p14:creationId xmlns:p14="http://schemas.microsoft.com/office/powerpoint/2010/main" val="10046801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42" y="468209"/>
            <a:ext cx="10571998" cy="970450"/>
          </a:xfrm>
        </p:spPr>
        <p:txBody>
          <a:bodyPr/>
          <a:lstStyle/>
          <a:p>
            <a:r>
              <a:rPr lang="en-US" dirty="0" smtClean="0"/>
              <a:t>Single Day vs. Multi-Day Activities</a:t>
            </a:r>
            <a:endParaRPr lang="en-US" dirty="0"/>
          </a:p>
        </p:txBody>
      </p:sp>
      <p:sp>
        <p:nvSpPr>
          <p:cNvPr id="3" name="Content Placeholder 2"/>
          <p:cNvSpPr>
            <a:spLocks noGrp="1"/>
          </p:cNvSpPr>
          <p:nvPr>
            <p:ph idx="1"/>
          </p:nvPr>
        </p:nvSpPr>
        <p:spPr>
          <a:xfrm>
            <a:off x="534934" y="2411474"/>
            <a:ext cx="10554574" cy="4146982"/>
          </a:xfrm>
        </p:spPr>
        <p:txBody>
          <a:bodyPr>
            <a:normAutofit/>
          </a:bodyPr>
          <a:lstStyle/>
          <a:p>
            <a:pPr marL="0" indent="0">
              <a:buNone/>
            </a:pPr>
            <a:endParaRPr lang="en-US" sz="2600" dirty="0" smtClean="0"/>
          </a:p>
          <a:p>
            <a:pPr marL="57150" indent="0">
              <a:buNone/>
            </a:pPr>
            <a:endParaRPr lang="en-US" dirty="0" smtClean="0"/>
          </a:p>
        </p:txBody>
      </p:sp>
      <p:sp>
        <p:nvSpPr>
          <p:cNvPr id="4" name="TextBox 3"/>
          <p:cNvSpPr txBox="1"/>
          <p:nvPr/>
        </p:nvSpPr>
        <p:spPr>
          <a:xfrm>
            <a:off x="835572" y="2307446"/>
            <a:ext cx="9953297" cy="4355038"/>
          </a:xfrm>
          <a:prstGeom prst="rect">
            <a:avLst/>
          </a:prstGeom>
          <a:noFill/>
        </p:spPr>
        <p:txBody>
          <a:bodyPr wrap="square" rtlCol="0">
            <a:spAutoFit/>
          </a:bodyPr>
          <a:lstStyle/>
          <a:p>
            <a:pPr marL="342900" indent="-342900">
              <a:spcBef>
                <a:spcPct val="20000"/>
              </a:spcBef>
              <a:spcAft>
                <a:spcPts val="600"/>
              </a:spcAft>
              <a:buClr>
                <a:schemeClr val="accent1"/>
              </a:buClr>
              <a:buFont typeface="Wingdings 2" charset="2"/>
              <a:buChar char=""/>
            </a:pPr>
            <a:r>
              <a:rPr lang="en-US" sz="2800" dirty="0"/>
              <a:t>Many activities occur on a single day at a specific time. </a:t>
            </a:r>
          </a:p>
          <a:p>
            <a:pPr marL="342900" indent="-342900">
              <a:spcBef>
                <a:spcPct val="20000"/>
              </a:spcBef>
              <a:spcAft>
                <a:spcPts val="600"/>
              </a:spcAft>
              <a:buClr>
                <a:schemeClr val="accent1"/>
              </a:buClr>
              <a:buFont typeface="Wingdings 2" charset="2"/>
              <a:buChar char=""/>
            </a:pPr>
            <a:r>
              <a:rPr lang="en-US" sz="2800" dirty="0"/>
              <a:t>However, when you have a reoccurring </a:t>
            </a:r>
            <a:r>
              <a:rPr lang="en-US" sz="2800" dirty="0" smtClean="0"/>
              <a:t>activity:</a:t>
            </a:r>
          </a:p>
          <a:p>
            <a:pPr marL="800100" lvl="1" indent="-342900">
              <a:spcBef>
                <a:spcPct val="20000"/>
              </a:spcBef>
              <a:spcAft>
                <a:spcPts val="600"/>
              </a:spcAft>
              <a:buClr>
                <a:schemeClr val="accent1"/>
              </a:buClr>
              <a:buFont typeface="Wingdings 2" charset="2"/>
              <a:buChar char=""/>
            </a:pPr>
            <a:r>
              <a:rPr lang="en-US" sz="2800" dirty="0" smtClean="0"/>
              <a:t>Create </a:t>
            </a:r>
            <a:r>
              <a:rPr lang="en-US" sz="2800" dirty="0"/>
              <a:t>a single </a:t>
            </a:r>
            <a:r>
              <a:rPr lang="en-US" sz="2800" dirty="0" smtClean="0"/>
              <a:t>activity.</a:t>
            </a:r>
            <a:endParaRPr lang="en-US" sz="2800" dirty="0"/>
          </a:p>
          <a:p>
            <a:pPr marL="800100" lvl="1" indent="-342900">
              <a:spcBef>
                <a:spcPct val="20000"/>
              </a:spcBef>
              <a:spcAft>
                <a:spcPts val="600"/>
              </a:spcAft>
              <a:buClr>
                <a:schemeClr val="accent1"/>
              </a:buClr>
              <a:buFont typeface="Wingdings 2" charset="2"/>
              <a:buChar char=""/>
            </a:pPr>
            <a:r>
              <a:rPr lang="en-US" sz="2800" dirty="0" smtClean="0"/>
              <a:t>Schedule </a:t>
            </a:r>
            <a:r>
              <a:rPr lang="en-US" sz="2800" dirty="0"/>
              <a:t>on multiple days. </a:t>
            </a:r>
            <a:endParaRPr lang="en-US" sz="2800" dirty="0" smtClean="0"/>
          </a:p>
          <a:p>
            <a:pPr marL="800100" lvl="1" indent="-342900">
              <a:spcBef>
                <a:spcPct val="20000"/>
              </a:spcBef>
              <a:spcAft>
                <a:spcPts val="600"/>
              </a:spcAft>
              <a:buClr>
                <a:schemeClr val="accent1"/>
              </a:buClr>
              <a:buFont typeface="Wingdings 2" charset="2"/>
              <a:buChar char=""/>
            </a:pPr>
            <a:r>
              <a:rPr lang="en-US" sz="2800" dirty="0" smtClean="0"/>
              <a:t>Times </a:t>
            </a:r>
            <a:r>
              <a:rPr lang="en-US" sz="2800" dirty="0"/>
              <a:t>can be adjusted on each day if needed</a:t>
            </a:r>
            <a:r>
              <a:rPr lang="en-US" sz="2800" dirty="0" smtClean="0"/>
              <a:t>.</a:t>
            </a:r>
            <a:endParaRPr lang="en-US" sz="2800" dirty="0"/>
          </a:p>
          <a:p>
            <a:pPr marL="342900" indent="-342900">
              <a:spcBef>
                <a:spcPct val="20000"/>
              </a:spcBef>
              <a:spcAft>
                <a:spcPts val="600"/>
              </a:spcAft>
              <a:buClr>
                <a:schemeClr val="accent1"/>
              </a:buClr>
              <a:buFont typeface="Wingdings 2" charset="2"/>
              <a:buChar char=""/>
            </a:pPr>
            <a:r>
              <a:rPr lang="en-US" sz="2800" dirty="0"/>
              <a:t>Try to avoid naming activities based on the person providing the service. </a:t>
            </a:r>
          </a:p>
        </p:txBody>
      </p:sp>
    </p:spTree>
    <p:extLst>
      <p:ext uri="{BB962C8B-B14F-4D97-AF65-F5344CB8AC3E}">
        <p14:creationId xmlns:p14="http://schemas.microsoft.com/office/powerpoint/2010/main" val="199987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42" y="468209"/>
            <a:ext cx="10571998" cy="970450"/>
          </a:xfrm>
        </p:spPr>
        <p:txBody>
          <a:bodyPr/>
          <a:lstStyle/>
          <a:p>
            <a:r>
              <a:rPr lang="en-US" dirty="0" smtClean="0"/>
              <a:t>For individualized activities throughout the day…</a:t>
            </a:r>
            <a:endParaRPr lang="en-US" dirty="0"/>
          </a:p>
        </p:txBody>
      </p:sp>
      <p:sp>
        <p:nvSpPr>
          <p:cNvPr id="3" name="Content Placeholder 2"/>
          <p:cNvSpPr>
            <a:spLocks noGrp="1"/>
          </p:cNvSpPr>
          <p:nvPr>
            <p:ph idx="1"/>
          </p:nvPr>
        </p:nvSpPr>
        <p:spPr>
          <a:xfrm>
            <a:off x="534934" y="2411474"/>
            <a:ext cx="10554574" cy="4146982"/>
          </a:xfrm>
        </p:spPr>
        <p:txBody>
          <a:bodyPr>
            <a:normAutofit/>
          </a:bodyPr>
          <a:lstStyle/>
          <a:p>
            <a:pPr marL="0" indent="0">
              <a:buNone/>
            </a:pPr>
            <a:endParaRPr lang="en-US" sz="2600" dirty="0" smtClean="0"/>
          </a:p>
          <a:p>
            <a:pPr marL="57150" indent="0">
              <a:buNone/>
            </a:pPr>
            <a:endParaRPr lang="en-US" dirty="0" smtClean="0"/>
          </a:p>
        </p:txBody>
      </p:sp>
      <p:sp>
        <p:nvSpPr>
          <p:cNvPr id="4" name="TextBox 3"/>
          <p:cNvSpPr txBox="1"/>
          <p:nvPr/>
        </p:nvSpPr>
        <p:spPr>
          <a:xfrm>
            <a:off x="534934" y="2173563"/>
            <a:ext cx="11118090" cy="4622804"/>
          </a:xfrm>
          <a:prstGeom prst="rect">
            <a:avLst/>
          </a:prstGeom>
          <a:noFill/>
        </p:spPr>
        <p:txBody>
          <a:bodyPr wrap="square" rtlCol="0">
            <a:spAutoFit/>
          </a:bodyPr>
          <a:lstStyle/>
          <a:p>
            <a:pPr marL="342900" indent="-342900">
              <a:spcBef>
                <a:spcPct val="20000"/>
              </a:spcBef>
              <a:spcAft>
                <a:spcPts val="600"/>
              </a:spcAft>
              <a:buClr>
                <a:schemeClr val="accent1"/>
              </a:buClr>
              <a:buFont typeface="Wingdings 2" charset="2"/>
              <a:buChar char=""/>
            </a:pPr>
            <a:r>
              <a:rPr lang="en-US" sz="2800" dirty="0"/>
              <a:t>If a service/activity like counseling or mentoring is being provided to students throughout the day:</a:t>
            </a:r>
          </a:p>
          <a:p>
            <a:pPr marL="800100" lvl="1" indent="-342900">
              <a:spcBef>
                <a:spcPct val="20000"/>
              </a:spcBef>
              <a:spcAft>
                <a:spcPts val="600"/>
              </a:spcAft>
              <a:buClr>
                <a:schemeClr val="accent1"/>
              </a:buClr>
              <a:buFont typeface="Wingdings 2" charset="2"/>
              <a:buChar char=""/>
            </a:pPr>
            <a:r>
              <a:rPr lang="en-US" sz="2800" dirty="0"/>
              <a:t>Create one activity and schedule for multiple days.</a:t>
            </a:r>
          </a:p>
          <a:p>
            <a:pPr marL="800100" lvl="1" indent="-342900">
              <a:spcBef>
                <a:spcPct val="20000"/>
              </a:spcBef>
              <a:spcAft>
                <a:spcPts val="600"/>
              </a:spcAft>
              <a:buClr>
                <a:schemeClr val="accent1"/>
              </a:buClr>
              <a:buFont typeface="Wingdings 2" charset="2"/>
              <a:buChar char=""/>
            </a:pPr>
            <a:r>
              <a:rPr lang="en-US" sz="2800" dirty="0"/>
              <a:t>Enter the time as a full school day (7:30am to 4:00pm, for example).</a:t>
            </a:r>
          </a:p>
          <a:p>
            <a:pPr marL="800100" lvl="1" indent="-342900">
              <a:spcBef>
                <a:spcPct val="20000"/>
              </a:spcBef>
              <a:spcAft>
                <a:spcPts val="600"/>
              </a:spcAft>
              <a:buClr>
                <a:schemeClr val="accent1"/>
              </a:buClr>
              <a:buFont typeface="Wingdings 2" charset="2"/>
              <a:buChar char=""/>
            </a:pPr>
            <a:r>
              <a:rPr lang="en-US" sz="2800" dirty="0"/>
              <a:t>When you enter the student participants, adjust their time according to the actual time they received direct service. </a:t>
            </a:r>
          </a:p>
          <a:p>
            <a:pPr marL="800100" lvl="1" indent="-342900">
              <a:spcBef>
                <a:spcPct val="20000"/>
              </a:spcBef>
              <a:spcAft>
                <a:spcPts val="600"/>
              </a:spcAft>
              <a:buClr>
                <a:schemeClr val="accent1"/>
              </a:buClr>
              <a:buFont typeface="Wingdings 2" charset="2"/>
              <a:buChar char=""/>
            </a:pPr>
            <a:r>
              <a:rPr lang="en-US" sz="2800" dirty="0"/>
              <a:t>As a reminder, these types of contacts are tracked on the Individual Student Services Tracking Log. </a:t>
            </a:r>
          </a:p>
        </p:txBody>
      </p:sp>
    </p:spTree>
    <p:extLst>
      <p:ext uri="{BB962C8B-B14F-4D97-AF65-F5344CB8AC3E}">
        <p14:creationId xmlns:p14="http://schemas.microsoft.com/office/powerpoint/2010/main" val="40816887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0572750" cy="612775"/>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t>Adding a College Visit Activity</a:t>
            </a:r>
            <a:endParaRPr lang="en-US" sz="3200" dirty="0"/>
          </a:p>
        </p:txBody>
      </p:sp>
      <p:pic>
        <p:nvPicPr>
          <p:cNvPr id="3" name="Picture 2"/>
          <p:cNvPicPr>
            <a:picLocks noChangeAspect="1"/>
          </p:cNvPicPr>
          <p:nvPr/>
        </p:nvPicPr>
        <p:blipFill rotWithShape="1">
          <a:blip r:embed="rId3"/>
          <a:srcRect t="8213"/>
          <a:stretch/>
        </p:blipFill>
        <p:spPr>
          <a:xfrm>
            <a:off x="1532778" y="1068510"/>
            <a:ext cx="8772167" cy="5029200"/>
          </a:xfrm>
          <a:prstGeom prst="rect">
            <a:avLst/>
          </a:prstGeom>
        </p:spPr>
      </p:pic>
      <p:pic>
        <p:nvPicPr>
          <p:cNvPr id="4" name="Picture 3"/>
          <p:cNvPicPr>
            <a:picLocks noChangeAspect="1"/>
          </p:cNvPicPr>
          <p:nvPr/>
        </p:nvPicPr>
        <p:blipFill>
          <a:blip r:embed="rId4"/>
          <a:stretch>
            <a:fillRect/>
          </a:stretch>
        </p:blipFill>
        <p:spPr>
          <a:xfrm>
            <a:off x="3916121" y="2934838"/>
            <a:ext cx="1280160" cy="180761"/>
          </a:xfrm>
          <a:prstGeom prst="rect">
            <a:avLst/>
          </a:prstGeom>
        </p:spPr>
      </p:pic>
      <p:pic>
        <p:nvPicPr>
          <p:cNvPr id="5" name="Picture 4"/>
          <p:cNvPicPr>
            <a:picLocks noChangeAspect="1"/>
          </p:cNvPicPr>
          <p:nvPr/>
        </p:nvPicPr>
        <p:blipFill>
          <a:blip r:embed="rId4"/>
          <a:stretch>
            <a:fillRect/>
          </a:stretch>
        </p:blipFill>
        <p:spPr>
          <a:xfrm>
            <a:off x="4111331" y="2615531"/>
            <a:ext cx="1295152" cy="182880"/>
          </a:xfrm>
          <a:prstGeom prst="rect">
            <a:avLst/>
          </a:prstGeom>
        </p:spPr>
      </p:pic>
    </p:spTree>
    <p:extLst>
      <p:ext uri="{BB962C8B-B14F-4D97-AF65-F5344CB8AC3E}">
        <p14:creationId xmlns:p14="http://schemas.microsoft.com/office/powerpoint/2010/main" val="16106348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0572750" cy="612775"/>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Adding a Family Event Activity</a:t>
            </a:r>
          </a:p>
        </p:txBody>
      </p:sp>
      <p:pic>
        <p:nvPicPr>
          <p:cNvPr id="3" name="Picture 2"/>
          <p:cNvPicPr>
            <a:picLocks noChangeAspect="1"/>
          </p:cNvPicPr>
          <p:nvPr/>
        </p:nvPicPr>
        <p:blipFill rotWithShape="1">
          <a:blip r:embed="rId3"/>
          <a:srcRect t="1873" b="-1873"/>
          <a:stretch/>
        </p:blipFill>
        <p:spPr>
          <a:xfrm>
            <a:off x="1624721" y="888714"/>
            <a:ext cx="9076431" cy="5669280"/>
          </a:xfrm>
          <a:prstGeom prst="rect">
            <a:avLst/>
          </a:prstGeom>
        </p:spPr>
      </p:pic>
    </p:spTree>
    <p:extLst>
      <p:ext uri="{BB962C8B-B14F-4D97-AF65-F5344CB8AC3E}">
        <p14:creationId xmlns:p14="http://schemas.microsoft.com/office/powerpoint/2010/main" val="37919549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0572750" cy="612775"/>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t>Adding a Family Event Activity (cont.)</a:t>
            </a:r>
            <a:endParaRPr lang="en-US" sz="3200" dirty="0"/>
          </a:p>
        </p:txBody>
      </p:sp>
      <p:pic>
        <p:nvPicPr>
          <p:cNvPr id="4" name="Picture 3"/>
          <p:cNvPicPr>
            <a:picLocks noChangeAspect="1"/>
          </p:cNvPicPr>
          <p:nvPr/>
        </p:nvPicPr>
        <p:blipFill rotWithShape="1">
          <a:blip r:embed="rId3"/>
          <a:srcRect l="-691" t="6070" r="691" b="553"/>
          <a:stretch/>
        </p:blipFill>
        <p:spPr>
          <a:xfrm>
            <a:off x="1212948" y="827289"/>
            <a:ext cx="10033807" cy="5852160"/>
          </a:xfrm>
          <a:prstGeom prst="rect">
            <a:avLst/>
          </a:prstGeom>
        </p:spPr>
      </p:pic>
      <p:pic>
        <p:nvPicPr>
          <p:cNvPr id="5" name="Picture 4"/>
          <p:cNvPicPr>
            <a:picLocks noChangeAspect="1"/>
          </p:cNvPicPr>
          <p:nvPr/>
        </p:nvPicPr>
        <p:blipFill>
          <a:blip r:embed="rId4"/>
          <a:stretch>
            <a:fillRect/>
          </a:stretch>
        </p:blipFill>
        <p:spPr>
          <a:xfrm>
            <a:off x="2110347" y="5123347"/>
            <a:ext cx="2341067" cy="762066"/>
          </a:xfrm>
          <a:prstGeom prst="rect">
            <a:avLst/>
          </a:prstGeom>
        </p:spPr>
      </p:pic>
      <p:pic>
        <p:nvPicPr>
          <p:cNvPr id="6" name="Picture 5"/>
          <p:cNvPicPr>
            <a:picLocks noChangeAspect="1"/>
          </p:cNvPicPr>
          <p:nvPr/>
        </p:nvPicPr>
        <p:blipFill>
          <a:blip r:embed="rId5"/>
          <a:stretch>
            <a:fillRect/>
          </a:stretch>
        </p:blipFill>
        <p:spPr>
          <a:xfrm>
            <a:off x="4928043" y="5123347"/>
            <a:ext cx="1005927" cy="243861"/>
          </a:xfrm>
          <a:prstGeom prst="rect">
            <a:avLst/>
          </a:prstGeom>
        </p:spPr>
      </p:pic>
      <p:pic>
        <p:nvPicPr>
          <p:cNvPr id="7" name="Picture 6"/>
          <p:cNvPicPr>
            <a:picLocks noChangeAspect="1"/>
          </p:cNvPicPr>
          <p:nvPr/>
        </p:nvPicPr>
        <p:blipFill>
          <a:blip r:embed="rId5"/>
          <a:stretch>
            <a:fillRect/>
          </a:stretch>
        </p:blipFill>
        <p:spPr>
          <a:xfrm>
            <a:off x="4928042" y="5367208"/>
            <a:ext cx="1005927" cy="243861"/>
          </a:xfrm>
          <a:prstGeom prst="rect">
            <a:avLst/>
          </a:prstGeom>
        </p:spPr>
      </p:pic>
      <p:pic>
        <p:nvPicPr>
          <p:cNvPr id="8" name="Picture 7"/>
          <p:cNvPicPr>
            <a:picLocks noChangeAspect="1"/>
          </p:cNvPicPr>
          <p:nvPr/>
        </p:nvPicPr>
        <p:blipFill>
          <a:blip r:embed="rId5"/>
          <a:stretch>
            <a:fillRect/>
          </a:stretch>
        </p:blipFill>
        <p:spPr>
          <a:xfrm>
            <a:off x="4928041" y="5611069"/>
            <a:ext cx="1005927" cy="243861"/>
          </a:xfrm>
          <a:prstGeom prst="rect">
            <a:avLst/>
          </a:prstGeom>
        </p:spPr>
      </p:pic>
      <p:pic>
        <p:nvPicPr>
          <p:cNvPr id="9" name="Picture 8"/>
          <p:cNvPicPr>
            <a:picLocks noChangeAspect="1"/>
          </p:cNvPicPr>
          <p:nvPr/>
        </p:nvPicPr>
        <p:blipFill>
          <a:blip r:embed="rId6"/>
          <a:stretch>
            <a:fillRect/>
          </a:stretch>
        </p:blipFill>
        <p:spPr>
          <a:xfrm>
            <a:off x="6229851" y="2137832"/>
            <a:ext cx="1295151" cy="182880"/>
          </a:xfrm>
          <a:prstGeom prst="rect">
            <a:avLst/>
          </a:prstGeom>
        </p:spPr>
      </p:pic>
      <p:pic>
        <p:nvPicPr>
          <p:cNvPr id="10" name="Picture 9"/>
          <p:cNvPicPr>
            <a:picLocks noChangeAspect="1"/>
          </p:cNvPicPr>
          <p:nvPr/>
        </p:nvPicPr>
        <p:blipFill>
          <a:blip r:embed="rId5"/>
          <a:stretch>
            <a:fillRect/>
          </a:stretch>
        </p:blipFill>
        <p:spPr>
          <a:xfrm>
            <a:off x="4845850" y="5123347"/>
            <a:ext cx="1005927" cy="243861"/>
          </a:xfrm>
          <a:prstGeom prst="rect">
            <a:avLst/>
          </a:prstGeom>
        </p:spPr>
      </p:pic>
      <p:pic>
        <p:nvPicPr>
          <p:cNvPr id="11" name="Picture 10"/>
          <p:cNvPicPr>
            <a:picLocks noChangeAspect="1"/>
          </p:cNvPicPr>
          <p:nvPr/>
        </p:nvPicPr>
        <p:blipFill>
          <a:blip r:embed="rId5"/>
          <a:stretch>
            <a:fillRect/>
          </a:stretch>
        </p:blipFill>
        <p:spPr>
          <a:xfrm>
            <a:off x="4845849" y="5367208"/>
            <a:ext cx="1005927" cy="243861"/>
          </a:xfrm>
          <a:prstGeom prst="rect">
            <a:avLst/>
          </a:prstGeom>
        </p:spPr>
      </p:pic>
      <p:pic>
        <p:nvPicPr>
          <p:cNvPr id="12" name="Picture 11"/>
          <p:cNvPicPr>
            <a:picLocks noChangeAspect="1"/>
          </p:cNvPicPr>
          <p:nvPr/>
        </p:nvPicPr>
        <p:blipFill>
          <a:blip r:embed="rId5"/>
          <a:stretch>
            <a:fillRect/>
          </a:stretch>
        </p:blipFill>
        <p:spPr>
          <a:xfrm>
            <a:off x="4845848" y="5611069"/>
            <a:ext cx="1005927" cy="243861"/>
          </a:xfrm>
          <a:prstGeom prst="rect">
            <a:avLst/>
          </a:prstGeom>
        </p:spPr>
      </p:pic>
      <p:pic>
        <p:nvPicPr>
          <p:cNvPr id="13" name="Picture 12"/>
          <p:cNvPicPr>
            <a:picLocks noChangeAspect="1"/>
          </p:cNvPicPr>
          <p:nvPr/>
        </p:nvPicPr>
        <p:blipFill>
          <a:blip r:embed="rId7"/>
          <a:stretch>
            <a:fillRect/>
          </a:stretch>
        </p:blipFill>
        <p:spPr>
          <a:xfrm>
            <a:off x="1866485" y="4549902"/>
            <a:ext cx="1414395" cy="182896"/>
          </a:xfrm>
          <a:prstGeom prst="rect">
            <a:avLst/>
          </a:prstGeom>
        </p:spPr>
      </p:pic>
      <p:pic>
        <p:nvPicPr>
          <p:cNvPr id="16" name="Picture 15"/>
          <p:cNvPicPr>
            <a:picLocks noChangeAspect="1"/>
          </p:cNvPicPr>
          <p:nvPr/>
        </p:nvPicPr>
        <p:blipFill>
          <a:blip r:embed="rId8"/>
          <a:stretch>
            <a:fillRect/>
          </a:stretch>
        </p:blipFill>
        <p:spPr>
          <a:xfrm>
            <a:off x="4561566" y="5124273"/>
            <a:ext cx="239408" cy="246888"/>
          </a:xfrm>
          <a:prstGeom prst="rect">
            <a:avLst/>
          </a:prstGeom>
        </p:spPr>
      </p:pic>
      <p:pic>
        <p:nvPicPr>
          <p:cNvPr id="17" name="Picture 16"/>
          <p:cNvPicPr>
            <a:picLocks noChangeAspect="1"/>
          </p:cNvPicPr>
          <p:nvPr/>
        </p:nvPicPr>
        <p:blipFill>
          <a:blip r:embed="rId8"/>
          <a:stretch>
            <a:fillRect/>
          </a:stretch>
        </p:blipFill>
        <p:spPr>
          <a:xfrm>
            <a:off x="4542178" y="5359787"/>
            <a:ext cx="239407" cy="246888"/>
          </a:xfrm>
          <a:prstGeom prst="rect">
            <a:avLst/>
          </a:prstGeom>
        </p:spPr>
      </p:pic>
      <p:pic>
        <p:nvPicPr>
          <p:cNvPr id="18" name="Picture 17"/>
          <p:cNvPicPr>
            <a:picLocks noChangeAspect="1"/>
          </p:cNvPicPr>
          <p:nvPr/>
        </p:nvPicPr>
        <p:blipFill>
          <a:blip r:embed="rId8"/>
          <a:stretch>
            <a:fillRect/>
          </a:stretch>
        </p:blipFill>
        <p:spPr>
          <a:xfrm>
            <a:off x="4526199" y="5654973"/>
            <a:ext cx="241750" cy="246888"/>
          </a:xfrm>
          <a:prstGeom prst="rect">
            <a:avLst/>
          </a:prstGeom>
        </p:spPr>
      </p:pic>
    </p:spTree>
    <p:extLst>
      <p:ext uri="{BB962C8B-B14F-4D97-AF65-F5344CB8AC3E}">
        <p14:creationId xmlns:p14="http://schemas.microsoft.com/office/powerpoint/2010/main" val="1240007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 portal? </a:t>
            </a:r>
            <a:endParaRPr lang="en-US" dirty="0"/>
          </a:p>
        </p:txBody>
      </p:sp>
      <p:sp>
        <p:nvSpPr>
          <p:cNvPr id="3" name="Content Placeholder 2"/>
          <p:cNvSpPr>
            <a:spLocks noGrp="1"/>
          </p:cNvSpPr>
          <p:nvPr>
            <p:ph idx="1"/>
          </p:nvPr>
        </p:nvSpPr>
        <p:spPr>
          <a:xfrm>
            <a:off x="818712" y="2411474"/>
            <a:ext cx="10554574" cy="4146982"/>
          </a:xfrm>
        </p:spPr>
        <p:txBody>
          <a:bodyPr/>
          <a:lstStyle/>
          <a:p>
            <a:r>
              <a:rPr lang="en-US" sz="2800" dirty="0" smtClean="0"/>
              <a:t>Secure data collection platform developed and managed by WSAC. </a:t>
            </a:r>
          </a:p>
          <a:p>
            <a:r>
              <a:rPr lang="en-US" sz="2800" dirty="0" smtClean="0"/>
              <a:t>Stores essential student level information for multiple programs administered by WSAC, including all financial aid programs, College Bound Scholarship, and GEAR UP. </a:t>
            </a:r>
          </a:p>
          <a:p>
            <a:r>
              <a:rPr lang="en-US" sz="2800" dirty="0" smtClean="0"/>
              <a:t>Requires a user name and password, and permissions granted by WSAC staff. </a:t>
            </a:r>
          </a:p>
          <a:p>
            <a:endParaRPr lang="en-US" dirty="0" smtClean="0"/>
          </a:p>
          <a:p>
            <a:pPr lvl="1"/>
            <a:endParaRPr lang="en-US" dirty="0"/>
          </a:p>
        </p:txBody>
      </p:sp>
    </p:spTree>
    <p:extLst>
      <p:ext uri="{BB962C8B-B14F-4D97-AF65-F5344CB8AC3E}">
        <p14:creationId xmlns:p14="http://schemas.microsoft.com/office/powerpoint/2010/main" val="35015161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0572750" cy="612775"/>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t>Another Glance at Activity Screen</a:t>
            </a:r>
            <a:endParaRPr lang="en-US" sz="3200" dirty="0"/>
          </a:p>
        </p:txBody>
      </p:sp>
      <p:pic>
        <p:nvPicPr>
          <p:cNvPr id="3" name="Picture 2" descr="WSAC Portal - Activities - Google Chrome"/>
          <p:cNvPicPr>
            <a:picLocks noChangeAspect="1"/>
          </p:cNvPicPr>
          <p:nvPr/>
        </p:nvPicPr>
        <p:blipFill rotWithShape="1">
          <a:blip r:embed="rId3">
            <a:extLst>
              <a:ext uri="{28A0092B-C50C-407E-A947-70E740481C1C}">
                <a14:useLocalDpi xmlns:a14="http://schemas.microsoft.com/office/drawing/2010/main" val="0"/>
              </a:ext>
            </a:extLst>
          </a:blip>
          <a:srcRect l="204" t="14541" r="-204" b="9476"/>
          <a:stretch/>
        </p:blipFill>
        <p:spPr>
          <a:xfrm>
            <a:off x="0" y="713136"/>
            <a:ext cx="10911040" cy="5185859"/>
          </a:xfrm>
          <a:prstGeom prst="rect">
            <a:avLst/>
          </a:prstGeom>
        </p:spPr>
      </p:pic>
      <p:pic>
        <p:nvPicPr>
          <p:cNvPr id="4" name="Picture 3"/>
          <p:cNvPicPr>
            <a:picLocks noChangeAspect="1"/>
          </p:cNvPicPr>
          <p:nvPr/>
        </p:nvPicPr>
        <p:blipFill>
          <a:blip r:embed="rId4"/>
          <a:stretch>
            <a:fillRect/>
          </a:stretch>
        </p:blipFill>
        <p:spPr>
          <a:xfrm>
            <a:off x="3468708" y="2373415"/>
            <a:ext cx="1463167" cy="237765"/>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1520" y="2756662"/>
            <a:ext cx="3840480" cy="1519053"/>
          </a:xfrm>
          <a:prstGeom prst="rect">
            <a:avLst/>
          </a:prstGeom>
        </p:spPr>
      </p:pic>
      <p:cxnSp>
        <p:nvCxnSpPr>
          <p:cNvPr id="7" name="Straight Arrow Connector 6"/>
          <p:cNvCxnSpPr/>
          <p:nvPr/>
        </p:nvCxnSpPr>
        <p:spPr>
          <a:xfrm flipH="1" flipV="1">
            <a:off x="9378176" y="4275715"/>
            <a:ext cx="423746" cy="61967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6"/>
          <a:stretch>
            <a:fillRect/>
          </a:stretch>
        </p:blipFill>
        <p:spPr>
          <a:xfrm>
            <a:off x="9664762" y="4934585"/>
            <a:ext cx="274320" cy="274320"/>
          </a:xfrm>
          <a:prstGeom prst="rect">
            <a:avLst/>
          </a:prstGeom>
        </p:spPr>
      </p:pic>
    </p:spTree>
    <p:extLst>
      <p:ext uri="{BB962C8B-B14F-4D97-AF65-F5344CB8AC3E}">
        <p14:creationId xmlns:p14="http://schemas.microsoft.com/office/powerpoint/2010/main" val="7835852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0572750" cy="612775"/>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t>Editing an Activity</a:t>
            </a:r>
            <a:endParaRPr lang="en-US" sz="3200" dirty="0"/>
          </a:p>
        </p:txBody>
      </p:sp>
      <p:pic>
        <p:nvPicPr>
          <p:cNvPr id="3" name="Picture 2" descr="WSAC Portal - Activity Details - Google Chrome"/>
          <p:cNvPicPr>
            <a:picLocks noChangeAspect="1"/>
          </p:cNvPicPr>
          <p:nvPr/>
        </p:nvPicPr>
        <p:blipFill rotWithShape="1">
          <a:blip r:embed="rId3">
            <a:extLst>
              <a:ext uri="{28A0092B-C50C-407E-A947-70E740481C1C}">
                <a14:useLocalDpi xmlns:a14="http://schemas.microsoft.com/office/drawing/2010/main" val="0"/>
              </a:ext>
            </a:extLst>
          </a:blip>
          <a:srcRect t="10894" r="19305" b="8293"/>
          <a:stretch/>
        </p:blipFill>
        <p:spPr>
          <a:xfrm>
            <a:off x="963863" y="769434"/>
            <a:ext cx="9442361" cy="5943600"/>
          </a:xfrm>
          <a:prstGeom prst="rect">
            <a:avLst/>
          </a:prstGeom>
        </p:spPr>
      </p:pic>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743" y="3115651"/>
            <a:ext cx="1005840" cy="1005840"/>
          </a:xfrm>
          <a:prstGeom prst="rect">
            <a:avLst/>
          </a:prstGeom>
          <a:noFill/>
        </p:spPr>
      </p:pic>
    </p:spTree>
    <p:extLst>
      <p:ext uri="{BB962C8B-B14F-4D97-AF65-F5344CB8AC3E}">
        <p14:creationId xmlns:p14="http://schemas.microsoft.com/office/powerpoint/2010/main" val="39247065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0572750" cy="612775"/>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t>Editing an Activity, (cont.)</a:t>
            </a:r>
            <a:endParaRPr lang="en-US" sz="3200"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743" y="3115651"/>
            <a:ext cx="1005840" cy="1005840"/>
          </a:xfrm>
          <a:prstGeom prst="rect">
            <a:avLst/>
          </a:prstGeom>
          <a:noFill/>
        </p:spPr>
      </p:pic>
      <p:pic>
        <p:nvPicPr>
          <p:cNvPr id="5" name="Picture 4" descr="WSAC Portal - Activity Details - Google Chrome"/>
          <p:cNvPicPr>
            <a:picLocks noChangeAspect="1"/>
          </p:cNvPicPr>
          <p:nvPr/>
        </p:nvPicPr>
        <p:blipFill rotWithShape="1">
          <a:blip r:embed="rId4">
            <a:extLst>
              <a:ext uri="{28A0092B-C50C-407E-A947-70E740481C1C}">
                <a14:useLocalDpi xmlns:a14="http://schemas.microsoft.com/office/drawing/2010/main" val="0"/>
              </a:ext>
            </a:extLst>
          </a:blip>
          <a:srcRect l="1284" t="22764" r="20634" b="8455"/>
          <a:stretch/>
        </p:blipFill>
        <p:spPr>
          <a:xfrm>
            <a:off x="1021080" y="1012531"/>
            <a:ext cx="9413778" cy="5212080"/>
          </a:xfrm>
          <a:prstGeom prst="rect">
            <a:avLst/>
          </a:prstGeom>
        </p:spPr>
      </p:pic>
    </p:spTree>
    <p:extLst>
      <p:ext uri="{BB962C8B-B14F-4D97-AF65-F5344CB8AC3E}">
        <p14:creationId xmlns:p14="http://schemas.microsoft.com/office/powerpoint/2010/main" val="33994394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0572750" cy="612775"/>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t>Editing an Activity, (cont.)</a:t>
            </a:r>
            <a:endParaRPr lang="en-US" sz="3200"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743" y="3115651"/>
            <a:ext cx="1005840" cy="1005840"/>
          </a:xfrm>
          <a:prstGeom prst="rect">
            <a:avLst/>
          </a:prstGeom>
          <a:noFill/>
        </p:spPr>
      </p:pic>
      <p:pic>
        <p:nvPicPr>
          <p:cNvPr id="5" name="Picture 4" descr="WSAC Portal - Activity Details - Google Chrome"/>
          <p:cNvPicPr>
            <a:picLocks noChangeAspect="1"/>
          </p:cNvPicPr>
          <p:nvPr/>
        </p:nvPicPr>
        <p:blipFill rotWithShape="1">
          <a:blip r:embed="rId4">
            <a:extLst>
              <a:ext uri="{28A0092B-C50C-407E-A947-70E740481C1C}">
                <a14:useLocalDpi xmlns:a14="http://schemas.microsoft.com/office/drawing/2010/main" val="0"/>
              </a:ext>
            </a:extLst>
          </a:blip>
          <a:srcRect l="1932" t="22954" r="57423" b="22242"/>
          <a:stretch/>
        </p:blipFill>
        <p:spPr>
          <a:xfrm>
            <a:off x="386157" y="1263434"/>
            <a:ext cx="4900218" cy="4038971"/>
          </a:xfrm>
          <a:prstGeom prst="rect">
            <a:avLst/>
          </a:prstGeom>
        </p:spPr>
      </p:pic>
      <p:pic>
        <p:nvPicPr>
          <p:cNvPr id="6" name="Picture 5"/>
          <p:cNvPicPr>
            <a:picLocks noChangeAspect="1"/>
          </p:cNvPicPr>
          <p:nvPr/>
        </p:nvPicPr>
        <p:blipFill>
          <a:blip r:embed="rId5"/>
          <a:stretch>
            <a:fillRect/>
          </a:stretch>
        </p:blipFill>
        <p:spPr>
          <a:xfrm>
            <a:off x="5742872" y="1263434"/>
            <a:ext cx="5492489" cy="4754880"/>
          </a:xfrm>
          <a:prstGeom prst="rect">
            <a:avLst/>
          </a:prstGeom>
        </p:spPr>
      </p:pic>
      <p:pic>
        <p:nvPicPr>
          <p:cNvPr id="7" name="Picture 6"/>
          <p:cNvPicPr>
            <a:picLocks noChangeAspect="1"/>
          </p:cNvPicPr>
          <p:nvPr/>
        </p:nvPicPr>
        <p:blipFill>
          <a:blip r:embed="rId6"/>
          <a:stretch>
            <a:fillRect/>
          </a:stretch>
        </p:blipFill>
        <p:spPr>
          <a:xfrm>
            <a:off x="7849036" y="4751534"/>
            <a:ext cx="640080" cy="640080"/>
          </a:xfrm>
          <a:prstGeom prst="rect">
            <a:avLst/>
          </a:prstGeom>
        </p:spPr>
      </p:pic>
    </p:spTree>
    <p:extLst>
      <p:ext uri="{BB962C8B-B14F-4D97-AF65-F5344CB8AC3E}">
        <p14:creationId xmlns:p14="http://schemas.microsoft.com/office/powerpoint/2010/main" val="27469688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0572750" cy="612775"/>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t>Editing an Activity, (cont.)</a:t>
            </a:r>
            <a:endParaRPr lang="en-US" sz="3200" dirty="0"/>
          </a:p>
        </p:txBody>
      </p:sp>
      <p:pic>
        <p:nvPicPr>
          <p:cNvPr id="3" name="Picture 2" descr="WSAC Portal - Activities - Google Chrome"/>
          <p:cNvPicPr>
            <a:picLocks noChangeAspect="1"/>
          </p:cNvPicPr>
          <p:nvPr/>
        </p:nvPicPr>
        <p:blipFill rotWithShape="1">
          <a:blip r:embed="rId3">
            <a:extLst>
              <a:ext uri="{28A0092B-C50C-407E-A947-70E740481C1C}">
                <a14:useLocalDpi xmlns:a14="http://schemas.microsoft.com/office/drawing/2010/main" val="0"/>
              </a:ext>
            </a:extLst>
          </a:blip>
          <a:srcRect l="-102" t="15122" r="102" b="9268"/>
          <a:stretch/>
        </p:blipFill>
        <p:spPr>
          <a:xfrm>
            <a:off x="216734" y="947853"/>
            <a:ext cx="11736993" cy="5577840"/>
          </a:xfrm>
          <a:prstGeom prst="rect">
            <a:avLst/>
          </a:prstGeom>
        </p:spPr>
      </p:pic>
      <p:pic>
        <p:nvPicPr>
          <p:cNvPr id="4" name="Picture 3"/>
          <p:cNvPicPr>
            <a:picLocks noChangeAspect="1"/>
          </p:cNvPicPr>
          <p:nvPr/>
        </p:nvPicPr>
        <p:blipFill>
          <a:blip r:embed="rId4"/>
          <a:stretch>
            <a:fillRect/>
          </a:stretch>
        </p:blipFill>
        <p:spPr>
          <a:xfrm>
            <a:off x="4115401" y="5089373"/>
            <a:ext cx="3292125" cy="1005927"/>
          </a:xfrm>
          <a:prstGeom prst="rect">
            <a:avLst/>
          </a:prstGeom>
        </p:spPr>
      </p:pic>
    </p:spTree>
    <p:extLst>
      <p:ext uri="{BB962C8B-B14F-4D97-AF65-F5344CB8AC3E}">
        <p14:creationId xmlns:p14="http://schemas.microsoft.com/office/powerpoint/2010/main" val="23327830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10572750" cy="612775"/>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t>Deleting an Activity</a:t>
            </a:r>
            <a:endParaRPr lang="en-US" sz="3200" dirty="0"/>
          </a:p>
        </p:txBody>
      </p:sp>
      <p:pic>
        <p:nvPicPr>
          <p:cNvPr id="4" name="Picture 3" descr="WSAC Portal - Activity Details - Google Chrome"/>
          <p:cNvPicPr>
            <a:picLocks noChangeAspect="1"/>
          </p:cNvPicPr>
          <p:nvPr/>
        </p:nvPicPr>
        <p:blipFill rotWithShape="1">
          <a:blip r:embed="rId3">
            <a:extLst>
              <a:ext uri="{28A0092B-C50C-407E-A947-70E740481C1C}">
                <a14:useLocalDpi xmlns:a14="http://schemas.microsoft.com/office/drawing/2010/main" val="0"/>
              </a:ext>
            </a:extLst>
          </a:blip>
          <a:srcRect t="11057" r="34754"/>
          <a:stretch/>
        </p:blipFill>
        <p:spPr>
          <a:xfrm>
            <a:off x="301139" y="853029"/>
            <a:ext cx="6741626" cy="5776411"/>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3455" y="3327524"/>
            <a:ext cx="1005840" cy="1005840"/>
          </a:xfrm>
          <a:prstGeom prst="rect">
            <a:avLst/>
          </a:prstGeom>
          <a:noFill/>
        </p:spPr>
      </p:pic>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1635" y="853029"/>
            <a:ext cx="5245707" cy="3291840"/>
          </a:xfrm>
          <a:prstGeom prst="rect">
            <a:avLst/>
          </a:prstGeom>
        </p:spPr>
      </p:pic>
      <p:pic>
        <p:nvPicPr>
          <p:cNvPr id="7" name="Picture 6"/>
          <p:cNvPicPr>
            <a:picLocks noChangeAspect="1"/>
          </p:cNvPicPr>
          <p:nvPr/>
        </p:nvPicPr>
        <p:blipFill>
          <a:blip r:embed="rId6"/>
          <a:stretch>
            <a:fillRect/>
          </a:stretch>
        </p:blipFill>
        <p:spPr>
          <a:xfrm>
            <a:off x="10321153" y="3379196"/>
            <a:ext cx="1005927" cy="1005927"/>
          </a:xfrm>
          <a:prstGeom prst="rect">
            <a:avLst/>
          </a:prstGeom>
        </p:spPr>
      </p:pic>
      <p:pic>
        <p:nvPicPr>
          <p:cNvPr id="9" name="Picture 8"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39253" y="5165947"/>
            <a:ext cx="4096322" cy="1276528"/>
          </a:xfrm>
          <a:prstGeom prst="rect">
            <a:avLst/>
          </a:prstGeom>
        </p:spPr>
      </p:pic>
      <p:cxnSp>
        <p:nvCxnSpPr>
          <p:cNvPr id="11" name="Straight Arrow Connector 10"/>
          <p:cNvCxnSpPr>
            <a:stCxn id="7" idx="2"/>
          </p:cNvCxnSpPr>
          <p:nvPr/>
        </p:nvCxnSpPr>
        <p:spPr>
          <a:xfrm flipH="1">
            <a:off x="9311268" y="4385123"/>
            <a:ext cx="1512849" cy="9674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6"/>
          <a:stretch>
            <a:fillRect/>
          </a:stretch>
        </p:blipFill>
        <p:spPr>
          <a:xfrm>
            <a:off x="10231415" y="5623513"/>
            <a:ext cx="1005927" cy="1005927"/>
          </a:xfrm>
          <a:prstGeom prst="rect">
            <a:avLst/>
          </a:prstGeom>
        </p:spPr>
      </p:pic>
      <p:pic>
        <p:nvPicPr>
          <p:cNvPr id="13" name="Picture 12"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16448" y="4247462"/>
            <a:ext cx="2415717" cy="731520"/>
          </a:xfrm>
          <a:prstGeom prst="rect">
            <a:avLst/>
          </a:prstGeom>
        </p:spPr>
      </p:pic>
      <p:cxnSp>
        <p:nvCxnSpPr>
          <p:cNvPr id="15" name="Straight Arrow Connector 14"/>
          <p:cNvCxnSpPr/>
          <p:nvPr/>
        </p:nvCxnSpPr>
        <p:spPr>
          <a:xfrm flipH="1" flipV="1">
            <a:off x="9511990" y="4868854"/>
            <a:ext cx="1060760" cy="7546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9"/>
          <a:stretch>
            <a:fillRect/>
          </a:stretch>
        </p:blipFill>
        <p:spPr>
          <a:xfrm>
            <a:off x="1539548" y="2719105"/>
            <a:ext cx="1005840" cy="163449"/>
          </a:xfrm>
          <a:prstGeom prst="rect">
            <a:avLst/>
          </a:prstGeom>
        </p:spPr>
      </p:pic>
    </p:spTree>
    <p:extLst>
      <p:ext uri="{BB962C8B-B14F-4D97-AF65-F5344CB8AC3E}">
        <p14:creationId xmlns:p14="http://schemas.microsoft.com/office/powerpoint/2010/main" val="16645770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10572750" cy="612775"/>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t>Deleting an Activity (cont.)</a:t>
            </a:r>
            <a:endParaRPr lang="en-US" sz="3200" dirty="0"/>
          </a:p>
        </p:txBody>
      </p:sp>
      <p:pic>
        <p:nvPicPr>
          <p:cNvPr id="4" name="Picture 3" descr="WSAC Portal - Activity Details - Google Chrome"/>
          <p:cNvPicPr>
            <a:picLocks noChangeAspect="1"/>
          </p:cNvPicPr>
          <p:nvPr/>
        </p:nvPicPr>
        <p:blipFill rotWithShape="1">
          <a:blip r:embed="rId3">
            <a:extLst>
              <a:ext uri="{28A0092B-C50C-407E-A947-70E740481C1C}">
                <a14:useLocalDpi xmlns:a14="http://schemas.microsoft.com/office/drawing/2010/main" val="0"/>
              </a:ext>
            </a:extLst>
          </a:blip>
          <a:srcRect l="-409" t="10407" r="37293" b="7317"/>
          <a:stretch/>
        </p:blipFill>
        <p:spPr>
          <a:xfrm>
            <a:off x="116376" y="791736"/>
            <a:ext cx="5914848" cy="4846320"/>
          </a:xfrm>
          <a:prstGeom prst="rect">
            <a:avLst/>
          </a:prstGeom>
        </p:spPr>
      </p:pic>
      <p:pic>
        <p:nvPicPr>
          <p:cNvPr id="5" name="Picture 4"/>
          <p:cNvPicPr>
            <a:picLocks noChangeAspect="1"/>
          </p:cNvPicPr>
          <p:nvPr/>
        </p:nvPicPr>
        <p:blipFill>
          <a:blip r:embed="rId4"/>
          <a:stretch>
            <a:fillRect/>
          </a:stretch>
        </p:blipFill>
        <p:spPr>
          <a:xfrm>
            <a:off x="4254889" y="2999676"/>
            <a:ext cx="914400" cy="914400"/>
          </a:xfrm>
          <a:prstGeom prst="rect">
            <a:avLst/>
          </a:prstGeom>
        </p:spPr>
      </p:pic>
      <p:pic>
        <p:nvPicPr>
          <p:cNvPr id="6" name="Picture 5" descr="WSAC Portal - Activity Details - Google Chrome"/>
          <p:cNvPicPr>
            <a:picLocks noChangeAspect="1"/>
          </p:cNvPicPr>
          <p:nvPr/>
        </p:nvPicPr>
        <p:blipFill rotWithShape="1">
          <a:blip r:embed="rId5">
            <a:extLst>
              <a:ext uri="{28A0092B-C50C-407E-A947-70E740481C1C}">
                <a14:useLocalDpi xmlns:a14="http://schemas.microsoft.com/office/drawing/2010/main" val="0"/>
              </a:ext>
            </a:extLst>
          </a:blip>
          <a:srcRect l="1332" t="26331" r="36474" b="8617"/>
          <a:stretch/>
        </p:blipFill>
        <p:spPr>
          <a:xfrm>
            <a:off x="5554005" y="2687444"/>
            <a:ext cx="5943600" cy="3907423"/>
          </a:xfrm>
          <a:prstGeom prst="rect">
            <a:avLst/>
          </a:prstGeom>
        </p:spPr>
      </p:pic>
      <p:pic>
        <p:nvPicPr>
          <p:cNvPr id="7" name="Picture 6"/>
          <p:cNvPicPr>
            <a:picLocks noChangeAspect="1"/>
          </p:cNvPicPr>
          <p:nvPr/>
        </p:nvPicPr>
        <p:blipFill>
          <a:blip r:embed="rId6"/>
          <a:stretch>
            <a:fillRect/>
          </a:stretch>
        </p:blipFill>
        <p:spPr>
          <a:xfrm>
            <a:off x="5711184" y="3594036"/>
            <a:ext cx="640080" cy="640080"/>
          </a:xfrm>
          <a:prstGeom prst="rect">
            <a:avLst/>
          </a:prstGeom>
        </p:spPr>
      </p:pic>
    </p:spTree>
    <p:extLst>
      <p:ext uri="{BB962C8B-B14F-4D97-AF65-F5344CB8AC3E}">
        <p14:creationId xmlns:p14="http://schemas.microsoft.com/office/powerpoint/2010/main" val="38179269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0572750" cy="612775"/>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t>Portal Compliance &amp; Messaging System</a:t>
            </a:r>
            <a:endParaRPr lang="en-US" sz="3200" dirty="0"/>
          </a:p>
        </p:txBody>
      </p:sp>
      <p:pic>
        <p:nvPicPr>
          <p:cNvPr id="3" name="Picture 2" descr="WSAC Portal - Activities - Google Chro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540" y="947313"/>
            <a:ext cx="8728832" cy="5486400"/>
          </a:xfrm>
          <a:prstGeom prst="rect">
            <a:avLst/>
          </a:prstGeom>
        </p:spPr>
      </p:pic>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8341" y="2986128"/>
            <a:ext cx="1097280" cy="838200"/>
          </a:xfrm>
          <a:prstGeom prst="rect">
            <a:avLst/>
          </a:prstGeom>
          <a:noFill/>
        </p:spPr>
      </p:pic>
    </p:spTree>
    <p:extLst>
      <p:ext uri="{BB962C8B-B14F-4D97-AF65-F5344CB8AC3E}">
        <p14:creationId xmlns:p14="http://schemas.microsoft.com/office/powerpoint/2010/main" val="16391136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0572750" cy="612775"/>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t>Portal Compliance &amp; Messaging System (cont.)</a:t>
            </a:r>
            <a:endParaRPr lang="en-US" sz="3200"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629" y="612775"/>
            <a:ext cx="9418320" cy="4873987"/>
          </a:xfrm>
          <a:prstGeom prst="rect">
            <a:avLst/>
          </a:prstGeom>
        </p:spPr>
      </p:pic>
      <p:pic>
        <p:nvPicPr>
          <p:cNvPr id="5" name="Picture 4"/>
          <p:cNvPicPr>
            <a:picLocks noChangeAspect="1"/>
          </p:cNvPicPr>
          <p:nvPr/>
        </p:nvPicPr>
        <p:blipFill>
          <a:blip r:embed="rId4"/>
          <a:stretch>
            <a:fillRect/>
          </a:stretch>
        </p:blipFill>
        <p:spPr>
          <a:xfrm>
            <a:off x="7499511" y="5292731"/>
            <a:ext cx="3019498" cy="374904"/>
          </a:xfrm>
          <a:prstGeom prst="rect">
            <a:avLst/>
          </a:prstGeom>
        </p:spPr>
      </p:pic>
      <p:pic>
        <p:nvPicPr>
          <p:cNvPr id="8" name="Picture 7"/>
          <p:cNvPicPr>
            <a:picLocks noChangeAspect="1"/>
          </p:cNvPicPr>
          <p:nvPr/>
        </p:nvPicPr>
        <p:blipFill>
          <a:blip r:embed="rId5"/>
          <a:stretch>
            <a:fillRect/>
          </a:stretch>
        </p:blipFill>
        <p:spPr>
          <a:xfrm>
            <a:off x="2284865" y="612775"/>
            <a:ext cx="2164471" cy="525278"/>
          </a:xfrm>
          <a:prstGeom prst="rect">
            <a:avLst/>
          </a:prstGeom>
        </p:spPr>
      </p:pic>
      <p:pic>
        <p:nvPicPr>
          <p:cNvPr id="9" name="Picture 8"/>
          <p:cNvPicPr>
            <a:picLocks noChangeAspect="1"/>
          </p:cNvPicPr>
          <p:nvPr/>
        </p:nvPicPr>
        <p:blipFill>
          <a:blip r:embed="rId6"/>
          <a:stretch>
            <a:fillRect/>
          </a:stretch>
        </p:blipFill>
        <p:spPr>
          <a:xfrm>
            <a:off x="2399845" y="5736989"/>
            <a:ext cx="2938527" cy="390178"/>
          </a:xfrm>
          <a:prstGeom prst="rect">
            <a:avLst/>
          </a:prstGeom>
        </p:spPr>
      </p:pic>
      <p:pic>
        <p:nvPicPr>
          <p:cNvPr id="10" name="Picture 9"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82153" y="2885867"/>
            <a:ext cx="5809847" cy="3383280"/>
          </a:xfrm>
          <a:prstGeom prst="rect">
            <a:avLst/>
          </a:prstGeom>
        </p:spPr>
      </p:pic>
      <p:cxnSp>
        <p:nvCxnSpPr>
          <p:cNvPr id="12" name="Straight Arrow Connector 11"/>
          <p:cNvCxnSpPr/>
          <p:nvPr/>
        </p:nvCxnSpPr>
        <p:spPr>
          <a:xfrm>
            <a:off x="7017249" y="2229492"/>
            <a:ext cx="565079" cy="11404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a:stretch>
            <a:fillRect/>
          </a:stretch>
        </p:blipFill>
        <p:spPr>
          <a:xfrm>
            <a:off x="6847103" y="5615917"/>
            <a:ext cx="2838846" cy="352474"/>
          </a:xfrm>
          <a:prstGeom prst="rect">
            <a:avLst/>
          </a:prstGeom>
        </p:spPr>
      </p:pic>
    </p:spTree>
    <p:extLst>
      <p:ext uri="{BB962C8B-B14F-4D97-AF65-F5344CB8AC3E}">
        <p14:creationId xmlns:p14="http://schemas.microsoft.com/office/powerpoint/2010/main" val="42582778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0572750" cy="612775"/>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t>Activity Report Screen</a:t>
            </a:r>
            <a:endParaRPr lang="en-US" sz="3200" dirty="0"/>
          </a:p>
        </p:txBody>
      </p:sp>
      <p:pic>
        <p:nvPicPr>
          <p:cNvPr id="7" name="Picture 6"/>
          <p:cNvPicPr>
            <a:picLocks noChangeAspect="1"/>
          </p:cNvPicPr>
          <p:nvPr/>
        </p:nvPicPr>
        <p:blipFill rotWithShape="1">
          <a:blip r:embed="rId3"/>
          <a:srcRect t="14425"/>
          <a:stretch/>
        </p:blipFill>
        <p:spPr>
          <a:xfrm>
            <a:off x="1294935" y="1271239"/>
            <a:ext cx="9144000" cy="4890634"/>
          </a:xfrm>
          <a:prstGeom prst="rect">
            <a:avLst/>
          </a:prstGeom>
        </p:spPr>
      </p:pic>
      <p:cxnSp>
        <p:nvCxnSpPr>
          <p:cNvPr id="6" name="Straight Arrow Connector 5"/>
          <p:cNvCxnSpPr/>
          <p:nvPr/>
        </p:nvCxnSpPr>
        <p:spPr>
          <a:xfrm>
            <a:off x="1663069" y="2588592"/>
            <a:ext cx="1119884" cy="205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a:stretch>
            <a:fillRect/>
          </a:stretch>
        </p:blipFill>
        <p:spPr>
          <a:xfrm>
            <a:off x="5866935" y="4511226"/>
            <a:ext cx="4277322" cy="333422"/>
          </a:xfrm>
          <a:prstGeom prst="rect">
            <a:avLst/>
          </a:prstGeom>
        </p:spPr>
      </p:pic>
    </p:spTree>
    <p:extLst>
      <p:ext uri="{BB962C8B-B14F-4D97-AF65-F5344CB8AC3E}">
        <p14:creationId xmlns:p14="http://schemas.microsoft.com/office/powerpoint/2010/main" val="506465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it matter? </a:t>
            </a:r>
            <a:endParaRPr lang="en-US" dirty="0"/>
          </a:p>
        </p:txBody>
      </p:sp>
      <p:sp>
        <p:nvSpPr>
          <p:cNvPr id="3" name="Content Placeholder 2"/>
          <p:cNvSpPr>
            <a:spLocks noGrp="1"/>
          </p:cNvSpPr>
          <p:nvPr>
            <p:ph idx="1"/>
          </p:nvPr>
        </p:nvSpPr>
        <p:spPr>
          <a:xfrm>
            <a:off x="818712" y="2411474"/>
            <a:ext cx="10554574" cy="4146982"/>
          </a:xfrm>
        </p:spPr>
        <p:txBody>
          <a:bodyPr/>
          <a:lstStyle/>
          <a:p>
            <a:r>
              <a:rPr lang="en-US" sz="2800" dirty="0" smtClean="0"/>
              <a:t>As a federal program, GEAR UP reports annually to the U.S. Department of Education to document progress toward meeting goals and objectives and for compliance purposes. </a:t>
            </a:r>
          </a:p>
          <a:p>
            <a:r>
              <a:rPr lang="en-US" sz="2800" dirty="0" smtClean="0"/>
              <a:t>Program evaluations.</a:t>
            </a:r>
          </a:p>
          <a:p>
            <a:pPr lvl="1"/>
            <a:r>
              <a:rPr lang="en-US" sz="2600" dirty="0" smtClean="0"/>
              <a:t>College and Career Readiness Evaluation Consortium.</a:t>
            </a:r>
          </a:p>
          <a:p>
            <a:pPr lvl="1"/>
            <a:r>
              <a:rPr lang="en-US" sz="2600" dirty="0" smtClean="0"/>
              <a:t>Annual report, external evaluator.</a:t>
            </a:r>
          </a:p>
          <a:p>
            <a:pPr lvl="1"/>
            <a:r>
              <a:rPr lang="en-US" sz="2600" dirty="0" smtClean="0"/>
              <a:t>Program reports, external evaluator.</a:t>
            </a:r>
            <a:endParaRPr lang="en-US" sz="2800" dirty="0" smtClean="0"/>
          </a:p>
          <a:p>
            <a:endParaRPr lang="en-US" dirty="0" smtClean="0"/>
          </a:p>
          <a:p>
            <a:pPr lvl="1"/>
            <a:endParaRPr lang="en-US" dirty="0"/>
          </a:p>
        </p:txBody>
      </p:sp>
    </p:spTree>
    <p:extLst>
      <p:ext uri="{BB962C8B-B14F-4D97-AF65-F5344CB8AC3E}">
        <p14:creationId xmlns:p14="http://schemas.microsoft.com/office/powerpoint/2010/main" val="5883779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0572750" cy="612775"/>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t>Activity Report Screen</a:t>
            </a:r>
            <a:endParaRPr lang="en-US" sz="3200" dirty="0"/>
          </a:p>
        </p:txBody>
      </p:sp>
      <p:pic>
        <p:nvPicPr>
          <p:cNvPr id="3" name="Picture 2"/>
          <p:cNvPicPr>
            <a:picLocks noChangeAspect="1"/>
          </p:cNvPicPr>
          <p:nvPr/>
        </p:nvPicPr>
        <p:blipFill rotWithShape="1">
          <a:blip r:embed="rId3"/>
          <a:srcRect l="-4735" t="18123" r="24357" b="24856"/>
          <a:stretch/>
        </p:blipFill>
        <p:spPr>
          <a:xfrm>
            <a:off x="-232576" y="1109275"/>
            <a:ext cx="8707504" cy="3858321"/>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7883" y="2546812"/>
            <a:ext cx="7134090" cy="2743200"/>
          </a:xfrm>
          <a:prstGeom prst="rect">
            <a:avLst/>
          </a:prstGeom>
        </p:spPr>
      </p:pic>
      <p:pic>
        <p:nvPicPr>
          <p:cNvPr id="5" name="Picture 4"/>
          <p:cNvPicPr>
            <a:picLocks noChangeAspect="1"/>
          </p:cNvPicPr>
          <p:nvPr/>
        </p:nvPicPr>
        <p:blipFill>
          <a:blip r:embed="rId5"/>
          <a:stretch>
            <a:fillRect/>
          </a:stretch>
        </p:blipFill>
        <p:spPr>
          <a:xfrm>
            <a:off x="2528749" y="3114908"/>
            <a:ext cx="1463167" cy="275564"/>
          </a:xfrm>
          <a:prstGeom prst="rect">
            <a:avLst/>
          </a:prstGeom>
        </p:spPr>
      </p:pic>
      <p:pic>
        <p:nvPicPr>
          <p:cNvPr id="6" name="Picture 5"/>
          <p:cNvPicPr>
            <a:picLocks noChangeAspect="1"/>
          </p:cNvPicPr>
          <p:nvPr/>
        </p:nvPicPr>
        <p:blipFill>
          <a:blip r:embed="rId6"/>
          <a:stretch>
            <a:fillRect/>
          </a:stretch>
        </p:blipFill>
        <p:spPr>
          <a:xfrm>
            <a:off x="4907883" y="2804846"/>
            <a:ext cx="448623" cy="2444070"/>
          </a:xfrm>
          <a:prstGeom prst="rect">
            <a:avLst/>
          </a:prstGeom>
        </p:spPr>
      </p:pic>
    </p:spTree>
    <p:extLst>
      <p:ext uri="{BB962C8B-B14F-4D97-AF65-F5344CB8AC3E}">
        <p14:creationId xmlns:p14="http://schemas.microsoft.com/office/powerpoint/2010/main" val="13769305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0572750" cy="612775"/>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t>Master Calendar Screen</a:t>
            </a:r>
            <a:endParaRPr lang="en-US" sz="3200" dirty="0"/>
          </a:p>
        </p:txBody>
      </p:sp>
      <p:pic>
        <p:nvPicPr>
          <p:cNvPr id="3" name="Picture 2" descr="WSAC Portal - Event Master Calendar - Google Chrome"/>
          <p:cNvPicPr>
            <a:picLocks noChangeAspect="1"/>
          </p:cNvPicPr>
          <p:nvPr/>
        </p:nvPicPr>
        <p:blipFill rotWithShape="1">
          <a:blip r:embed="rId3">
            <a:extLst>
              <a:ext uri="{28A0092B-C50C-407E-A947-70E740481C1C}">
                <a14:useLocalDpi xmlns:a14="http://schemas.microsoft.com/office/drawing/2010/main" val="0"/>
              </a:ext>
            </a:extLst>
          </a:blip>
          <a:srcRect t="10337"/>
          <a:stretch/>
        </p:blipFill>
        <p:spPr>
          <a:xfrm>
            <a:off x="506915" y="708917"/>
            <a:ext cx="10911040" cy="6149083"/>
          </a:xfrm>
          <a:prstGeom prst="rect">
            <a:avLst/>
          </a:prstGeom>
        </p:spPr>
      </p:pic>
    </p:spTree>
    <p:extLst>
      <p:ext uri="{BB962C8B-B14F-4D97-AF65-F5344CB8AC3E}">
        <p14:creationId xmlns:p14="http://schemas.microsoft.com/office/powerpoint/2010/main" val="14589877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AC Portal - Activity Details - Google Chrome"/>
          <p:cNvPicPr>
            <a:picLocks noChangeAspect="1"/>
          </p:cNvPicPr>
          <p:nvPr/>
        </p:nvPicPr>
        <p:blipFill rotWithShape="1">
          <a:blip r:embed="rId3">
            <a:extLst>
              <a:ext uri="{28A0092B-C50C-407E-A947-70E740481C1C}">
                <a14:useLocalDpi xmlns:a14="http://schemas.microsoft.com/office/drawing/2010/main" val="0"/>
              </a:ext>
            </a:extLst>
          </a:blip>
          <a:srcRect t="24647"/>
          <a:stretch/>
        </p:blipFill>
        <p:spPr>
          <a:xfrm>
            <a:off x="3794651" y="2564586"/>
            <a:ext cx="8138160" cy="3854434"/>
          </a:xfrm>
          <a:prstGeom prst="rect">
            <a:avLst/>
          </a:prstGeom>
          <a:ln w="38100">
            <a:solidFill>
              <a:schemeClr val="tx1"/>
            </a:solidFill>
          </a:ln>
        </p:spPr>
      </p:pic>
      <p:sp>
        <p:nvSpPr>
          <p:cNvPr id="4" name="Title 1"/>
          <p:cNvSpPr txBox="1">
            <a:spLocks/>
          </p:cNvSpPr>
          <p:nvPr/>
        </p:nvSpPr>
        <p:spPr>
          <a:xfrm>
            <a:off x="0" y="0"/>
            <a:ext cx="10572750" cy="612775"/>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t>Master Calendar Screen (cont.)</a:t>
            </a:r>
            <a:endParaRPr lang="en-US" sz="3200" dirty="0"/>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491" y="859354"/>
            <a:ext cx="3566160" cy="3410464"/>
          </a:xfrm>
          <a:prstGeom prst="rect">
            <a:avLst/>
          </a:prstGeom>
        </p:spPr>
      </p:pic>
      <p:pic>
        <p:nvPicPr>
          <p:cNvPr id="6" name="Picture 5"/>
          <p:cNvPicPr>
            <a:picLocks noChangeAspect="1"/>
          </p:cNvPicPr>
          <p:nvPr/>
        </p:nvPicPr>
        <p:blipFill>
          <a:blip r:embed="rId5"/>
          <a:stretch>
            <a:fillRect/>
          </a:stretch>
        </p:blipFill>
        <p:spPr>
          <a:xfrm>
            <a:off x="1410686" y="2908648"/>
            <a:ext cx="1866772" cy="835224"/>
          </a:xfrm>
          <a:prstGeom prst="rect">
            <a:avLst/>
          </a:prstGeom>
        </p:spPr>
      </p:pic>
      <p:cxnSp>
        <p:nvCxnSpPr>
          <p:cNvPr id="8" name="Straight Arrow Connector 7"/>
          <p:cNvCxnSpPr/>
          <p:nvPr/>
        </p:nvCxnSpPr>
        <p:spPr>
          <a:xfrm>
            <a:off x="3277458" y="3452117"/>
            <a:ext cx="1034386" cy="1556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6"/>
          <a:stretch>
            <a:fillRect/>
          </a:stretch>
        </p:blipFill>
        <p:spPr>
          <a:xfrm>
            <a:off x="5111714" y="3874444"/>
            <a:ext cx="1463040" cy="238054"/>
          </a:xfrm>
          <a:prstGeom prst="rect">
            <a:avLst/>
          </a:prstGeom>
        </p:spPr>
      </p:pic>
    </p:spTree>
    <p:extLst>
      <p:ext uri="{BB962C8B-B14F-4D97-AF65-F5344CB8AC3E}">
        <p14:creationId xmlns:p14="http://schemas.microsoft.com/office/powerpoint/2010/main" val="33564983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0572750" cy="612775"/>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t>Professional Development Screen</a:t>
            </a:r>
            <a:endParaRPr lang="en-US" sz="3200" dirty="0"/>
          </a:p>
        </p:txBody>
      </p:sp>
      <p:pic>
        <p:nvPicPr>
          <p:cNvPr id="4" name="Picture 3"/>
          <p:cNvPicPr>
            <a:picLocks noChangeAspect="1"/>
          </p:cNvPicPr>
          <p:nvPr/>
        </p:nvPicPr>
        <p:blipFill>
          <a:blip r:embed="rId3"/>
          <a:stretch>
            <a:fillRect/>
          </a:stretch>
        </p:blipFill>
        <p:spPr>
          <a:xfrm>
            <a:off x="905171" y="1116466"/>
            <a:ext cx="9667579" cy="5029200"/>
          </a:xfrm>
          <a:prstGeom prst="rect">
            <a:avLst/>
          </a:prstGeom>
        </p:spPr>
      </p:pic>
      <p:pic>
        <p:nvPicPr>
          <p:cNvPr id="6" name="Picture 5"/>
          <p:cNvPicPr>
            <a:picLocks noChangeAspect="1"/>
          </p:cNvPicPr>
          <p:nvPr/>
        </p:nvPicPr>
        <p:blipFill>
          <a:blip r:embed="rId4"/>
          <a:stretch>
            <a:fillRect/>
          </a:stretch>
        </p:blipFill>
        <p:spPr>
          <a:xfrm>
            <a:off x="1428055" y="2502298"/>
            <a:ext cx="1219306" cy="188992"/>
          </a:xfrm>
          <a:prstGeom prst="rect">
            <a:avLst/>
          </a:prstGeom>
        </p:spPr>
      </p:pic>
      <p:sp>
        <p:nvSpPr>
          <p:cNvPr id="7" name="Oval 6"/>
          <p:cNvSpPr/>
          <p:nvPr/>
        </p:nvSpPr>
        <p:spPr>
          <a:xfrm>
            <a:off x="5835721" y="5219272"/>
            <a:ext cx="1530850" cy="69864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91795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0572750" cy="612775"/>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t>Professional Development Screen (cont.)</a:t>
            </a:r>
            <a:endParaRPr lang="en-US" sz="3200" dirty="0"/>
          </a:p>
        </p:txBody>
      </p:sp>
      <p:pic>
        <p:nvPicPr>
          <p:cNvPr id="3" name="Picture 2"/>
          <p:cNvPicPr>
            <a:picLocks noChangeAspect="1"/>
          </p:cNvPicPr>
          <p:nvPr/>
        </p:nvPicPr>
        <p:blipFill>
          <a:blip r:embed="rId3"/>
          <a:stretch>
            <a:fillRect/>
          </a:stretch>
        </p:blipFill>
        <p:spPr>
          <a:xfrm>
            <a:off x="1123402" y="865828"/>
            <a:ext cx="9449348" cy="5486400"/>
          </a:xfrm>
          <a:prstGeom prst="rect">
            <a:avLst/>
          </a:prstGeom>
        </p:spPr>
      </p:pic>
      <p:sp>
        <p:nvSpPr>
          <p:cNvPr id="6" name="TextBox 5"/>
          <p:cNvSpPr txBox="1"/>
          <p:nvPr/>
        </p:nvSpPr>
        <p:spPr>
          <a:xfrm>
            <a:off x="4048339" y="2994291"/>
            <a:ext cx="2476072" cy="338554"/>
          </a:xfrm>
          <a:prstGeom prst="rect">
            <a:avLst/>
          </a:prstGeom>
          <a:solidFill>
            <a:schemeClr val="tx1"/>
          </a:solidFill>
        </p:spPr>
        <p:txBody>
          <a:bodyPr wrap="square" rtlCol="0">
            <a:spAutoFit/>
          </a:bodyPr>
          <a:lstStyle/>
          <a:p>
            <a:r>
              <a:rPr lang="en-US" sz="1600" dirty="0" smtClean="0">
                <a:solidFill>
                  <a:schemeClr val="bg1"/>
                </a:solidFill>
              </a:rPr>
              <a:t>GEAR UP MS/HS</a:t>
            </a:r>
            <a:endParaRPr lang="en-US" sz="1600" dirty="0">
              <a:solidFill>
                <a:schemeClr val="bg1"/>
              </a:solidFill>
            </a:endParaRPr>
          </a:p>
        </p:txBody>
      </p:sp>
    </p:spTree>
    <p:extLst>
      <p:ext uri="{BB962C8B-B14F-4D97-AF65-F5344CB8AC3E}">
        <p14:creationId xmlns:p14="http://schemas.microsoft.com/office/powerpoint/2010/main" val="18880446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0572750" cy="612775"/>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t>Professional Development Screen (cont.)</a:t>
            </a:r>
            <a:endParaRPr lang="en-US" sz="3200" dirty="0"/>
          </a:p>
        </p:txBody>
      </p:sp>
      <p:pic>
        <p:nvPicPr>
          <p:cNvPr id="7" name="Picture 6"/>
          <p:cNvPicPr>
            <a:picLocks noChangeAspect="1"/>
          </p:cNvPicPr>
          <p:nvPr/>
        </p:nvPicPr>
        <p:blipFill>
          <a:blip r:embed="rId3"/>
          <a:stretch>
            <a:fillRect/>
          </a:stretch>
        </p:blipFill>
        <p:spPr>
          <a:xfrm>
            <a:off x="855420" y="912256"/>
            <a:ext cx="9879722" cy="5486400"/>
          </a:xfrm>
          <a:prstGeom prst="rect">
            <a:avLst/>
          </a:prstGeom>
        </p:spPr>
      </p:pic>
      <p:sp>
        <p:nvSpPr>
          <p:cNvPr id="8" name="Oval 7"/>
          <p:cNvSpPr/>
          <p:nvPr/>
        </p:nvSpPr>
        <p:spPr>
          <a:xfrm>
            <a:off x="6850482" y="4862433"/>
            <a:ext cx="1530850" cy="69864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37107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0572750" cy="612775"/>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t>Professional Development Screen (cont.)</a:t>
            </a:r>
            <a:endParaRPr lang="en-US" sz="3200" dirty="0"/>
          </a:p>
        </p:txBody>
      </p:sp>
      <p:pic>
        <p:nvPicPr>
          <p:cNvPr id="3" name="Picture 2" descr="WSAC Portal - Professional Development Session Participants - Google Chrome"/>
          <p:cNvPicPr>
            <a:picLocks noChangeAspect="1"/>
          </p:cNvPicPr>
          <p:nvPr/>
        </p:nvPicPr>
        <p:blipFill rotWithShape="1">
          <a:blip r:embed="rId3">
            <a:extLst>
              <a:ext uri="{28A0092B-C50C-407E-A947-70E740481C1C}">
                <a14:useLocalDpi xmlns:a14="http://schemas.microsoft.com/office/drawing/2010/main" val="0"/>
              </a:ext>
            </a:extLst>
          </a:blip>
          <a:srcRect l="-511" t="20325" r="3056" b="18862"/>
          <a:stretch/>
        </p:blipFill>
        <p:spPr>
          <a:xfrm>
            <a:off x="350547" y="1349296"/>
            <a:ext cx="11423801" cy="4480560"/>
          </a:xfrm>
          <a:prstGeom prst="rect">
            <a:avLst/>
          </a:prstGeom>
        </p:spPr>
      </p:pic>
      <p:sp>
        <p:nvSpPr>
          <p:cNvPr id="4" name="TextBox 3"/>
          <p:cNvSpPr txBox="1"/>
          <p:nvPr/>
        </p:nvSpPr>
        <p:spPr>
          <a:xfrm>
            <a:off x="5130258" y="2893930"/>
            <a:ext cx="2476072" cy="246221"/>
          </a:xfrm>
          <a:prstGeom prst="rect">
            <a:avLst/>
          </a:prstGeom>
          <a:solidFill>
            <a:schemeClr val="tx1"/>
          </a:solidFill>
        </p:spPr>
        <p:txBody>
          <a:bodyPr wrap="square" rtlCol="0">
            <a:spAutoFit/>
          </a:bodyPr>
          <a:lstStyle/>
          <a:p>
            <a:r>
              <a:rPr lang="en-US" sz="1000" dirty="0" smtClean="0">
                <a:solidFill>
                  <a:schemeClr val="bg1"/>
                </a:solidFill>
              </a:rPr>
              <a:t>GEAR UP MS/HS</a:t>
            </a:r>
            <a:endParaRPr lang="en-US" sz="1000" dirty="0">
              <a:solidFill>
                <a:schemeClr val="bg1"/>
              </a:solidFill>
            </a:endParaRPr>
          </a:p>
        </p:txBody>
      </p:sp>
      <p:pic>
        <p:nvPicPr>
          <p:cNvPr id="5" name="Picture 4"/>
          <p:cNvPicPr>
            <a:picLocks noChangeAspect="1"/>
          </p:cNvPicPr>
          <p:nvPr/>
        </p:nvPicPr>
        <p:blipFill>
          <a:blip r:embed="rId4"/>
          <a:stretch>
            <a:fillRect/>
          </a:stretch>
        </p:blipFill>
        <p:spPr>
          <a:xfrm>
            <a:off x="4730727" y="4577768"/>
            <a:ext cx="1548518" cy="713294"/>
          </a:xfrm>
          <a:prstGeom prst="rect">
            <a:avLst/>
          </a:prstGeom>
        </p:spPr>
      </p:pic>
      <p:pic>
        <p:nvPicPr>
          <p:cNvPr id="6" name="Picture 5"/>
          <p:cNvPicPr>
            <a:picLocks noChangeAspect="1"/>
          </p:cNvPicPr>
          <p:nvPr/>
        </p:nvPicPr>
        <p:blipFill>
          <a:blip r:embed="rId5"/>
          <a:stretch>
            <a:fillRect/>
          </a:stretch>
        </p:blipFill>
        <p:spPr>
          <a:xfrm>
            <a:off x="6279245" y="4577768"/>
            <a:ext cx="1973292" cy="713294"/>
          </a:xfrm>
          <a:prstGeom prst="rect">
            <a:avLst/>
          </a:prstGeom>
        </p:spPr>
      </p:pic>
    </p:spTree>
    <p:extLst>
      <p:ext uri="{BB962C8B-B14F-4D97-AF65-F5344CB8AC3E}">
        <p14:creationId xmlns:p14="http://schemas.microsoft.com/office/powerpoint/2010/main" val="33277858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0572750" cy="612775"/>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t>Professional Development Screen (cont.)</a:t>
            </a:r>
            <a:endParaRPr lang="en-US" sz="3200" dirty="0"/>
          </a:p>
        </p:txBody>
      </p:sp>
      <p:pic>
        <p:nvPicPr>
          <p:cNvPr id="8" name="Picture 7"/>
          <p:cNvPicPr>
            <a:picLocks noChangeAspect="1"/>
          </p:cNvPicPr>
          <p:nvPr/>
        </p:nvPicPr>
        <p:blipFill>
          <a:blip r:embed="rId3"/>
          <a:stretch>
            <a:fillRect/>
          </a:stretch>
        </p:blipFill>
        <p:spPr>
          <a:xfrm>
            <a:off x="888874" y="1552891"/>
            <a:ext cx="10493036" cy="4297680"/>
          </a:xfrm>
          <a:prstGeom prst="rect">
            <a:avLst/>
          </a:prstGeom>
        </p:spPr>
      </p:pic>
      <p:pic>
        <p:nvPicPr>
          <p:cNvPr id="9" name="Picture 8"/>
          <p:cNvPicPr>
            <a:picLocks noChangeAspect="1"/>
          </p:cNvPicPr>
          <p:nvPr/>
        </p:nvPicPr>
        <p:blipFill>
          <a:blip r:embed="rId4"/>
          <a:stretch>
            <a:fillRect/>
          </a:stretch>
        </p:blipFill>
        <p:spPr>
          <a:xfrm>
            <a:off x="4464021" y="2275871"/>
            <a:ext cx="2505673" cy="432854"/>
          </a:xfrm>
          <a:prstGeom prst="rect">
            <a:avLst/>
          </a:prstGeom>
        </p:spPr>
      </p:pic>
      <p:pic>
        <p:nvPicPr>
          <p:cNvPr id="10" name="Picture 9"/>
          <p:cNvPicPr>
            <a:picLocks noChangeAspect="1"/>
          </p:cNvPicPr>
          <p:nvPr/>
        </p:nvPicPr>
        <p:blipFill>
          <a:blip r:embed="rId5"/>
          <a:stretch>
            <a:fillRect/>
          </a:stretch>
        </p:blipFill>
        <p:spPr>
          <a:xfrm>
            <a:off x="7841917" y="4087115"/>
            <a:ext cx="731520" cy="336960"/>
          </a:xfrm>
          <a:prstGeom prst="rect">
            <a:avLst/>
          </a:prstGeom>
        </p:spPr>
      </p:pic>
      <p:pic>
        <p:nvPicPr>
          <p:cNvPr id="2" name="Picture 1"/>
          <p:cNvPicPr>
            <a:picLocks noChangeAspect="1"/>
          </p:cNvPicPr>
          <p:nvPr/>
        </p:nvPicPr>
        <p:blipFill>
          <a:blip r:embed="rId6"/>
          <a:stretch>
            <a:fillRect/>
          </a:stretch>
        </p:blipFill>
        <p:spPr>
          <a:xfrm>
            <a:off x="2927698" y="1729317"/>
            <a:ext cx="7388354" cy="3657600"/>
          </a:xfrm>
          <a:prstGeom prst="rect">
            <a:avLst/>
          </a:prstGeom>
        </p:spPr>
      </p:pic>
    </p:spTree>
    <p:extLst>
      <p:ext uri="{BB962C8B-B14F-4D97-AF65-F5344CB8AC3E}">
        <p14:creationId xmlns:p14="http://schemas.microsoft.com/office/powerpoint/2010/main" val="6432155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0572750" cy="612775"/>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t>Professional Development Screen (cont.)</a:t>
            </a:r>
            <a:endParaRPr lang="en-US" sz="3200" dirty="0"/>
          </a:p>
        </p:txBody>
      </p:sp>
      <p:pic>
        <p:nvPicPr>
          <p:cNvPr id="3" name="Picture 2"/>
          <p:cNvPicPr>
            <a:picLocks noChangeAspect="1"/>
          </p:cNvPicPr>
          <p:nvPr/>
        </p:nvPicPr>
        <p:blipFill>
          <a:blip r:embed="rId3"/>
          <a:stretch>
            <a:fillRect/>
          </a:stretch>
        </p:blipFill>
        <p:spPr>
          <a:xfrm>
            <a:off x="1088576" y="854260"/>
            <a:ext cx="9852165" cy="5577840"/>
          </a:xfrm>
          <a:prstGeom prst="rect">
            <a:avLst/>
          </a:prstGeom>
        </p:spPr>
      </p:pic>
      <p:pic>
        <p:nvPicPr>
          <p:cNvPr id="4" name="Picture 3"/>
          <p:cNvPicPr>
            <a:picLocks noChangeAspect="1"/>
          </p:cNvPicPr>
          <p:nvPr/>
        </p:nvPicPr>
        <p:blipFill>
          <a:blip r:embed="rId4"/>
          <a:stretch>
            <a:fillRect/>
          </a:stretch>
        </p:blipFill>
        <p:spPr>
          <a:xfrm>
            <a:off x="6337426" y="1060389"/>
            <a:ext cx="2505673" cy="432854"/>
          </a:xfrm>
          <a:prstGeom prst="rect">
            <a:avLst/>
          </a:prstGeom>
        </p:spPr>
      </p:pic>
      <p:pic>
        <p:nvPicPr>
          <p:cNvPr id="5" name="Picture 4"/>
          <p:cNvPicPr>
            <a:picLocks noChangeAspect="1"/>
          </p:cNvPicPr>
          <p:nvPr/>
        </p:nvPicPr>
        <p:blipFill>
          <a:blip r:embed="rId5"/>
          <a:stretch>
            <a:fillRect/>
          </a:stretch>
        </p:blipFill>
        <p:spPr>
          <a:xfrm>
            <a:off x="7738947" y="3045296"/>
            <a:ext cx="2319454" cy="957992"/>
          </a:xfrm>
          <a:prstGeom prst="rect">
            <a:avLst/>
          </a:prstGeom>
        </p:spPr>
      </p:pic>
    </p:spTree>
    <p:extLst>
      <p:ext uri="{BB962C8B-B14F-4D97-AF65-F5344CB8AC3E}">
        <p14:creationId xmlns:p14="http://schemas.microsoft.com/office/powerpoint/2010/main" val="97227949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411952" y="918751"/>
            <a:ext cx="4713454" cy="3566160"/>
          </a:xfrm>
          <a:prstGeom prst="rect">
            <a:avLst/>
          </a:prstGeom>
        </p:spPr>
      </p:pic>
      <p:sp>
        <p:nvSpPr>
          <p:cNvPr id="2" name="Title 1"/>
          <p:cNvSpPr txBox="1">
            <a:spLocks/>
          </p:cNvSpPr>
          <p:nvPr/>
        </p:nvSpPr>
        <p:spPr>
          <a:xfrm>
            <a:off x="0" y="0"/>
            <a:ext cx="10572750" cy="612775"/>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t>Professional Development Screen (cont.)</a:t>
            </a:r>
            <a:endParaRPr lang="en-US" sz="3200" dirty="0"/>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815" y="3558006"/>
            <a:ext cx="7223760" cy="2986240"/>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815" y="3217041"/>
            <a:ext cx="7223760" cy="406337"/>
          </a:xfrm>
          <a:prstGeom prst="rect">
            <a:avLst/>
          </a:prstGeom>
        </p:spPr>
      </p:pic>
      <p:pic>
        <p:nvPicPr>
          <p:cNvPr id="6" name="Picture 5"/>
          <p:cNvPicPr>
            <a:picLocks noChangeAspect="1"/>
          </p:cNvPicPr>
          <p:nvPr/>
        </p:nvPicPr>
        <p:blipFill>
          <a:blip r:embed="rId6"/>
          <a:stretch>
            <a:fillRect/>
          </a:stretch>
        </p:blipFill>
        <p:spPr>
          <a:xfrm>
            <a:off x="5588992" y="3478759"/>
            <a:ext cx="1645920" cy="575385"/>
          </a:xfrm>
          <a:prstGeom prst="rect">
            <a:avLst/>
          </a:prstGeom>
        </p:spPr>
      </p:pic>
      <p:pic>
        <p:nvPicPr>
          <p:cNvPr id="14" name="Picture 13"/>
          <p:cNvPicPr>
            <a:picLocks noChangeAspect="1"/>
          </p:cNvPicPr>
          <p:nvPr/>
        </p:nvPicPr>
        <p:blipFill>
          <a:blip r:embed="rId7"/>
          <a:stretch>
            <a:fillRect/>
          </a:stretch>
        </p:blipFill>
        <p:spPr>
          <a:xfrm>
            <a:off x="7469302" y="5263133"/>
            <a:ext cx="4572000" cy="378894"/>
          </a:xfrm>
          <a:prstGeom prst="rect">
            <a:avLst/>
          </a:prstGeom>
        </p:spPr>
      </p:pic>
      <p:pic>
        <p:nvPicPr>
          <p:cNvPr id="15" name="Picture 14"/>
          <p:cNvPicPr>
            <a:picLocks noChangeAspect="1"/>
          </p:cNvPicPr>
          <p:nvPr/>
        </p:nvPicPr>
        <p:blipFill>
          <a:blip r:embed="rId8"/>
          <a:stretch>
            <a:fillRect/>
          </a:stretch>
        </p:blipFill>
        <p:spPr>
          <a:xfrm>
            <a:off x="9902283" y="5127954"/>
            <a:ext cx="2250746" cy="649252"/>
          </a:xfrm>
          <a:prstGeom prst="rect">
            <a:avLst/>
          </a:prstGeom>
        </p:spPr>
      </p:pic>
    </p:spTree>
    <p:extLst>
      <p:ext uri="{BB962C8B-B14F-4D97-AF65-F5344CB8AC3E}">
        <p14:creationId xmlns:p14="http://schemas.microsoft.com/office/powerpoint/2010/main" val="2163164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42" y="468209"/>
            <a:ext cx="10571998" cy="970450"/>
          </a:xfrm>
        </p:spPr>
        <p:txBody>
          <a:bodyPr/>
          <a:lstStyle/>
          <a:p>
            <a:r>
              <a:rPr lang="en-US" dirty="0" smtClean="0"/>
              <a:t>Portal Modules</a:t>
            </a:r>
            <a:endParaRPr lang="en-US" dirty="0"/>
          </a:p>
        </p:txBody>
      </p:sp>
      <p:sp>
        <p:nvSpPr>
          <p:cNvPr id="3" name="Content Placeholder 2"/>
          <p:cNvSpPr>
            <a:spLocks noGrp="1"/>
          </p:cNvSpPr>
          <p:nvPr>
            <p:ph idx="1"/>
          </p:nvPr>
        </p:nvSpPr>
        <p:spPr>
          <a:xfrm>
            <a:off x="576975" y="2600660"/>
            <a:ext cx="10554574" cy="4146982"/>
          </a:xfrm>
        </p:spPr>
        <p:txBody>
          <a:bodyPr/>
          <a:lstStyle/>
          <a:p>
            <a:r>
              <a:rPr lang="en-US" sz="2800" dirty="0" smtClean="0"/>
              <a:t>Student and Family Activities.</a:t>
            </a:r>
          </a:p>
          <a:p>
            <a:r>
              <a:rPr lang="en-US" sz="2800" dirty="0" smtClean="0"/>
              <a:t>Professional Development. </a:t>
            </a:r>
            <a:endParaRPr lang="en-US" sz="2800" dirty="0"/>
          </a:p>
          <a:p>
            <a:r>
              <a:rPr lang="en-US" sz="2800" dirty="0" smtClean="0"/>
              <a:t>College Applications submitted &amp; accepted.</a:t>
            </a:r>
          </a:p>
          <a:p>
            <a:r>
              <a:rPr lang="en-US" sz="2800" dirty="0" smtClean="0"/>
              <a:t>Student Participation Details.</a:t>
            </a:r>
          </a:p>
          <a:p>
            <a:r>
              <a:rPr lang="en-US" sz="2800" dirty="0" smtClean="0"/>
              <a:t>Detailed and Summary Reports.</a:t>
            </a:r>
          </a:p>
          <a:p>
            <a:r>
              <a:rPr lang="en-US" sz="2800" dirty="0" smtClean="0"/>
              <a:t>Secure Messaging. </a:t>
            </a:r>
            <a:endParaRPr lang="en-US" dirty="0" smtClean="0"/>
          </a:p>
          <a:p>
            <a:pPr lvl="1"/>
            <a:endParaRPr lang="en-US" dirty="0"/>
          </a:p>
        </p:txBody>
      </p:sp>
    </p:spTree>
    <p:extLst>
      <p:ext uri="{BB962C8B-B14F-4D97-AF65-F5344CB8AC3E}">
        <p14:creationId xmlns:p14="http://schemas.microsoft.com/office/powerpoint/2010/main" val="25031969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0572750" cy="612775"/>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t>Student Search Screen</a:t>
            </a:r>
            <a:endParaRPr lang="en-US" sz="3200"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546" y="1090643"/>
            <a:ext cx="10714383" cy="5029200"/>
          </a:xfrm>
          <a:prstGeom prst="rect">
            <a:avLst/>
          </a:prstGeom>
        </p:spPr>
      </p:pic>
    </p:spTree>
    <p:extLst>
      <p:ext uri="{BB962C8B-B14F-4D97-AF65-F5344CB8AC3E}">
        <p14:creationId xmlns:p14="http://schemas.microsoft.com/office/powerpoint/2010/main" val="308435034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0572750" cy="612775"/>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t>Student Search Screens – Activity Tab</a:t>
            </a:r>
            <a:endParaRPr lang="en-US" sz="3200"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4638" y="1841108"/>
            <a:ext cx="7589520" cy="492040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267" y="709264"/>
            <a:ext cx="5212080" cy="1131844"/>
          </a:xfrm>
          <a:prstGeom prst="rect">
            <a:avLst/>
          </a:prstGeom>
        </p:spPr>
      </p:pic>
      <p:pic>
        <p:nvPicPr>
          <p:cNvPr id="7" name="Picture 6"/>
          <p:cNvPicPr>
            <a:picLocks noChangeAspect="1"/>
          </p:cNvPicPr>
          <p:nvPr/>
        </p:nvPicPr>
        <p:blipFill rotWithShape="1">
          <a:blip r:embed="rId5"/>
          <a:srcRect t="-37051" r="17000" b="-1"/>
          <a:stretch/>
        </p:blipFill>
        <p:spPr>
          <a:xfrm>
            <a:off x="316892" y="1119883"/>
            <a:ext cx="5107863" cy="574461"/>
          </a:xfrm>
          <a:prstGeom prst="rect">
            <a:avLst/>
          </a:prstGeom>
        </p:spPr>
      </p:pic>
      <p:pic>
        <p:nvPicPr>
          <p:cNvPr id="8" name="Picture 7"/>
          <p:cNvPicPr>
            <a:picLocks noChangeAspect="1"/>
          </p:cNvPicPr>
          <p:nvPr/>
        </p:nvPicPr>
        <p:blipFill>
          <a:blip r:embed="rId6"/>
          <a:stretch>
            <a:fillRect/>
          </a:stretch>
        </p:blipFill>
        <p:spPr>
          <a:xfrm>
            <a:off x="-148729" y="1119883"/>
            <a:ext cx="2316681" cy="957155"/>
          </a:xfrm>
          <a:prstGeom prst="rect">
            <a:avLst/>
          </a:prstGeom>
        </p:spPr>
      </p:pic>
    </p:spTree>
    <p:extLst>
      <p:ext uri="{BB962C8B-B14F-4D97-AF65-F5344CB8AC3E}">
        <p14:creationId xmlns:p14="http://schemas.microsoft.com/office/powerpoint/2010/main" val="17363360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0572750" cy="612775"/>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t>Student Search Screens - College Application Tab</a:t>
            </a:r>
            <a:endParaRPr lang="en-US" sz="3200"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96" y="1564841"/>
            <a:ext cx="11430000" cy="3341188"/>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7858" y="3399049"/>
            <a:ext cx="5486400" cy="2657372"/>
          </a:xfrm>
          <a:prstGeom prst="rect">
            <a:avLst/>
          </a:prstGeom>
        </p:spPr>
      </p:pic>
      <p:pic>
        <p:nvPicPr>
          <p:cNvPr id="7" name="Picture 6"/>
          <p:cNvPicPr>
            <a:picLocks noChangeAspect="1"/>
          </p:cNvPicPr>
          <p:nvPr/>
        </p:nvPicPr>
        <p:blipFill>
          <a:blip r:embed="rId5"/>
          <a:stretch>
            <a:fillRect/>
          </a:stretch>
        </p:blipFill>
        <p:spPr>
          <a:xfrm>
            <a:off x="616449" y="3235435"/>
            <a:ext cx="1920240" cy="793363"/>
          </a:xfrm>
          <a:prstGeom prst="rect">
            <a:avLst/>
          </a:prstGeom>
        </p:spPr>
      </p:pic>
      <p:pic>
        <p:nvPicPr>
          <p:cNvPr id="8" name="Picture 7"/>
          <p:cNvPicPr>
            <a:picLocks noChangeAspect="1"/>
          </p:cNvPicPr>
          <p:nvPr/>
        </p:nvPicPr>
        <p:blipFill>
          <a:blip r:embed="rId6"/>
          <a:stretch>
            <a:fillRect/>
          </a:stretch>
        </p:blipFill>
        <p:spPr>
          <a:xfrm>
            <a:off x="522375" y="2186088"/>
            <a:ext cx="6154009" cy="419158"/>
          </a:xfrm>
          <a:prstGeom prst="rect">
            <a:avLst/>
          </a:prstGeom>
        </p:spPr>
      </p:pic>
      <p:pic>
        <p:nvPicPr>
          <p:cNvPr id="10" name="Picture 9"/>
          <p:cNvPicPr>
            <a:picLocks noChangeAspect="1"/>
          </p:cNvPicPr>
          <p:nvPr/>
        </p:nvPicPr>
        <p:blipFill>
          <a:blip r:embed="rId7"/>
          <a:stretch>
            <a:fillRect/>
          </a:stretch>
        </p:blipFill>
        <p:spPr>
          <a:xfrm>
            <a:off x="5757832" y="3773999"/>
            <a:ext cx="1837104" cy="365760"/>
          </a:xfrm>
          <a:prstGeom prst="rect">
            <a:avLst/>
          </a:prstGeom>
        </p:spPr>
      </p:pic>
    </p:spTree>
    <p:extLst>
      <p:ext uri="{BB962C8B-B14F-4D97-AF65-F5344CB8AC3E}">
        <p14:creationId xmlns:p14="http://schemas.microsoft.com/office/powerpoint/2010/main" val="2683712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7422"/>
            <a:ext cx="10572750" cy="612775"/>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t>Marking Students Accepted to College</a:t>
            </a:r>
            <a:endParaRPr lang="en-US" sz="3200"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088" y="1800094"/>
            <a:ext cx="11338560" cy="3029762"/>
          </a:xfrm>
          <a:prstGeom prst="rect">
            <a:avLst/>
          </a:prstGeom>
        </p:spPr>
      </p:pic>
      <p:pic>
        <p:nvPicPr>
          <p:cNvPr id="6" name="Picture 5"/>
          <p:cNvPicPr>
            <a:picLocks noChangeAspect="1"/>
          </p:cNvPicPr>
          <p:nvPr/>
        </p:nvPicPr>
        <p:blipFill>
          <a:blip r:embed="rId4"/>
          <a:stretch>
            <a:fillRect/>
          </a:stretch>
        </p:blipFill>
        <p:spPr>
          <a:xfrm>
            <a:off x="316088" y="2197378"/>
            <a:ext cx="5760720" cy="392371"/>
          </a:xfrm>
          <a:prstGeom prst="rect">
            <a:avLst/>
          </a:prstGeom>
        </p:spPr>
      </p:pic>
    </p:spTree>
    <p:extLst>
      <p:ext uri="{BB962C8B-B14F-4D97-AF65-F5344CB8AC3E}">
        <p14:creationId xmlns:p14="http://schemas.microsoft.com/office/powerpoint/2010/main" val="364607551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7422"/>
            <a:ext cx="10572750" cy="612775"/>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smtClean="0"/>
              <a:t>Keeping Track: Students With Completed College Apps Report</a:t>
            </a:r>
            <a:endParaRPr lang="en-US" sz="2400" dirty="0"/>
          </a:p>
        </p:txBody>
      </p:sp>
      <p:pic>
        <p:nvPicPr>
          <p:cNvPr id="3" name="Picture 2"/>
          <p:cNvPicPr>
            <a:picLocks noChangeAspect="1"/>
          </p:cNvPicPr>
          <p:nvPr/>
        </p:nvPicPr>
        <p:blipFill>
          <a:blip r:embed="rId3"/>
          <a:stretch>
            <a:fillRect/>
          </a:stretch>
        </p:blipFill>
        <p:spPr>
          <a:xfrm>
            <a:off x="689516" y="781170"/>
            <a:ext cx="10632346" cy="5724640"/>
          </a:xfrm>
          <a:prstGeom prst="rect">
            <a:avLst/>
          </a:prstGeom>
        </p:spPr>
      </p:pic>
    </p:spTree>
    <p:extLst>
      <p:ext uri="{BB962C8B-B14F-4D97-AF65-F5344CB8AC3E}">
        <p14:creationId xmlns:p14="http://schemas.microsoft.com/office/powerpoint/2010/main" val="252501266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7422"/>
            <a:ext cx="10572750" cy="612775"/>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t>Student Search Screen – Notes’ Tab</a:t>
            </a:r>
            <a:endParaRPr lang="en-US" sz="3200"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1246" y="757174"/>
            <a:ext cx="7666508" cy="5852160"/>
          </a:xfrm>
          <a:prstGeom prst="rect">
            <a:avLst/>
          </a:prstGeom>
        </p:spPr>
      </p:pic>
    </p:spTree>
    <p:extLst>
      <p:ext uri="{BB962C8B-B14F-4D97-AF65-F5344CB8AC3E}">
        <p14:creationId xmlns:p14="http://schemas.microsoft.com/office/powerpoint/2010/main" val="111312142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84083"/>
            <a:ext cx="10846676" cy="1103586"/>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t>Priority Schools: Securely Submitting your Eligibility Verification Reports via the Portal: </a:t>
            </a:r>
            <a:endParaRPr lang="en-US" sz="3200"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67" y="1336778"/>
            <a:ext cx="6492240" cy="2168802"/>
          </a:xfrm>
          <a:prstGeom prst="rect">
            <a:avLst/>
          </a:prstGeom>
        </p:spPr>
      </p:pic>
      <p:pic>
        <p:nvPicPr>
          <p:cNvPr id="5" name="Picture 4"/>
          <p:cNvPicPr>
            <a:picLocks noChangeAspect="1"/>
          </p:cNvPicPr>
          <p:nvPr/>
        </p:nvPicPr>
        <p:blipFill>
          <a:blip r:embed="rId4"/>
          <a:stretch>
            <a:fillRect/>
          </a:stretch>
        </p:blipFill>
        <p:spPr>
          <a:xfrm>
            <a:off x="1122141" y="2335046"/>
            <a:ext cx="2130265" cy="1920240"/>
          </a:xfrm>
          <a:prstGeom prst="rect">
            <a:avLst/>
          </a:prstGeom>
        </p:spPr>
      </p:pic>
      <p:pic>
        <p:nvPicPr>
          <p:cNvPr id="6" name="Picture 5"/>
          <p:cNvPicPr>
            <a:picLocks noChangeAspect="1"/>
          </p:cNvPicPr>
          <p:nvPr/>
        </p:nvPicPr>
        <p:blipFill>
          <a:blip r:embed="rId5"/>
          <a:stretch>
            <a:fillRect/>
          </a:stretch>
        </p:blipFill>
        <p:spPr>
          <a:xfrm>
            <a:off x="1900792" y="3752366"/>
            <a:ext cx="2526670" cy="1005840"/>
          </a:xfrm>
          <a:prstGeom prst="rect">
            <a:avLst/>
          </a:prstGeom>
        </p:spPr>
      </p:pic>
      <p:pic>
        <p:nvPicPr>
          <p:cNvPr id="7" name="Picture 6"/>
          <p:cNvPicPr>
            <a:picLocks noChangeAspect="1"/>
          </p:cNvPicPr>
          <p:nvPr/>
        </p:nvPicPr>
        <p:blipFill>
          <a:blip r:embed="rId6"/>
          <a:stretch>
            <a:fillRect/>
          </a:stretch>
        </p:blipFill>
        <p:spPr>
          <a:xfrm>
            <a:off x="4742255" y="3889526"/>
            <a:ext cx="7068274" cy="2011680"/>
          </a:xfrm>
          <a:prstGeom prst="rect">
            <a:avLst/>
          </a:prstGeom>
        </p:spPr>
      </p:pic>
      <p:sp>
        <p:nvSpPr>
          <p:cNvPr id="8" name="Oval 7"/>
          <p:cNvSpPr/>
          <p:nvPr/>
        </p:nvSpPr>
        <p:spPr>
          <a:xfrm>
            <a:off x="8993393" y="3752366"/>
            <a:ext cx="2893807" cy="8088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482216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84083"/>
            <a:ext cx="10846676" cy="1103586"/>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t>Priority Schools: Securely Submitting your Eligibility Verification Reports via the Portal: </a:t>
            </a:r>
            <a:endParaRPr lang="en-US" sz="3200" dirty="0"/>
          </a:p>
        </p:txBody>
      </p:sp>
      <p:pic>
        <p:nvPicPr>
          <p:cNvPr id="3" name="Picture 2"/>
          <p:cNvPicPr>
            <a:picLocks noChangeAspect="1"/>
          </p:cNvPicPr>
          <p:nvPr/>
        </p:nvPicPr>
        <p:blipFill>
          <a:blip r:embed="rId3"/>
          <a:stretch>
            <a:fillRect/>
          </a:stretch>
        </p:blipFill>
        <p:spPr>
          <a:xfrm>
            <a:off x="199263" y="1266957"/>
            <a:ext cx="5051953" cy="3474720"/>
          </a:xfrm>
          <a:prstGeom prst="rect">
            <a:avLst/>
          </a:prstGeom>
          <a:ln>
            <a:solidFill>
              <a:schemeClr val="bg1"/>
            </a:solidFill>
          </a:ln>
        </p:spPr>
      </p:pic>
      <p:sp>
        <p:nvSpPr>
          <p:cNvPr id="4" name="Oval 3"/>
          <p:cNvSpPr/>
          <p:nvPr/>
        </p:nvSpPr>
        <p:spPr>
          <a:xfrm>
            <a:off x="1043493" y="2259106"/>
            <a:ext cx="860612" cy="3227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5423338" y="3210911"/>
            <a:ext cx="5968501" cy="3334801"/>
          </a:xfrm>
          <a:prstGeom prst="rect">
            <a:avLst/>
          </a:prstGeom>
        </p:spPr>
      </p:pic>
      <p:sp>
        <p:nvSpPr>
          <p:cNvPr id="6" name="Oval 5"/>
          <p:cNvSpPr/>
          <p:nvPr/>
        </p:nvSpPr>
        <p:spPr>
          <a:xfrm>
            <a:off x="5528441" y="3352800"/>
            <a:ext cx="1660635" cy="4204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986716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42" y="468209"/>
            <a:ext cx="10571998" cy="970450"/>
          </a:xfrm>
        </p:spPr>
        <p:txBody>
          <a:bodyPr/>
          <a:lstStyle/>
          <a:p>
            <a:r>
              <a:rPr lang="en-US" dirty="0" smtClean="0"/>
              <a:t>Final Reminders</a:t>
            </a:r>
            <a:endParaRPr lang="en-US" dirty="0"/>
          </a:p>
        </p:txBody>
      </p:sp>
      <p:sp>
        <p:nvSpPr>
          <p:cNvPr id="3" name="Content Placeholder 2"/>
          <p:cNvSpPr>
            <a:spLocks noGrp="1"/>
          </p:cNvSpPr>
          <p:nvPr>
            <p:ph idx="1"/>
          </p:nvPr>
        </p:nvSpPr>
        <p:spPr>
          <a:xfrm>
            <a:off x="534934" y="2411474"/>
            <a:ext cx="10554574" cy="4146982"/>
          </a:xfrm>
        </p:spPr>
        <p:txBody>
          <a:bodyPr>
            <a:normAutofit/>
          </a:bodyPr>
          <a:lstStyle/>
          <a:p>
            <a:pPr marL="0" indent="0">
              <a:buNone/>
            </a:pPr>
            <a:endParaRPr lang="en-US" sz="2600" dirty="0" smtClean="0"/>
          </a:p>
          <a:p>
            <a:pPr marL="57150" indent="0">
              <a:buNone/>
            </a:pPr>
            <a:endParaRPr lang="en-US" dirty="0" smtClean="0"/>
          </a:p>
        </p:txBody>
      </p:sp>
      <p:sp>
        <p:nvSpPr>
          <p:cNvPr id="4" name="Content Placeholder 2"/>
          <p:cNvSpPr txBox="1">
            <a:spLocks/>
          </p:cNvSpPr>
          <p:nvPr/>
        </p:nvSpPr>
        <p:spPr>
          <a:xfrm>
            <a:off x="687334" y="2563874"/>
            <a:ext cx="10554574" cy="4146982"/>
          </a:xfrm>
          <a:prstGeom prst="rect">
            <a:avLst/>
          </a:prstGeom>
          <a:effectLst>
            <a:outerShdw blurRad="50800" dir="14400000">
              <a:srgbClr val="000000">
                <a:alpha val="40000"/>
              </a:srgbClr>
            </a:outerShdw>
          </a:effectLst>
        </p:spPr>
        <p:txBody>
          <a:bodyPr vert="horz" lIns="91440" tIns="45720" rIns="91440" bIns="45720" rtlCol="0" anchor="ctr">
            <a:normAutofit lnSpcReduction="1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sz="2800" dirty="0" smtClean="0"/>
              <a:t>Never send personally identifiable student information through email. Use the portal secure messaging system. </a:t>
            </a:r>
          </a:p>
          <a:p>
            <a:r>
              <a:rPr lang="en-US" sz="2800" dirty="0" smtClean="0"/>
              <a:t>Do not share personal student information with us (stories, circumstances). </a:t>
            </a:r>
          </a:p>
          <a:p>
            <a:r>
              <a:rPr lang="en-US" sz="2800" dirty="0" smtClean="0"/>
              <a:t>Do share good stories with us. </a:t>
            </a:r>
          </a:p>
          <a:p>
            <a:r>
              <a:rPr lang="en-US" sz="2800" dirty="0" smtClean="0"/>
              <a:t>Send copies of newspaper articles, newsletter features, pictures, etc. to us for sharing. </a:t>
            </a:r>
          </a:p>
          <a:p>
            <a:r>
              <a:rPr lang="en-US" sz="2800" b="1" i="1" dirty="0" smtClean="0"/>
              <a:t>Even better if </a:t>
            </a:r>
            <a:r>
              <a:rPr lang="en-US" sz="2800" dirty="0" smtClean="0"/>
              <a:t>– post it to our social media!</a:t>
            </a:r>
            <a:endParaRPr lang="en-US" sz="2600" dirty="0" smtClean="0"/>
          </a:p>
          <a:p>
            <a:pPr marL="0" indent="0">
              <a:buFont typeface="Wingdings 2" charset="2"/>
              <a:buNone/>
            </a:pPr>
            <a:endParaRPr lang="en-US" sz="2600" dirty="0" smtClean="0"/>
          </a:p>
          <a:p>
            <a:pPr marL="57150" indent="0">
              <a:buFont typeface="Wingdings 2" charset="2"/>
              <a:buNone/>
            </a:pPr>
            <a:endParaRPr lang="en-US" dirty="0" smtClean="0"/>
          </a:p>
        </p:txBody>
      </p:sp>
    </p:spTree>
    <p:extLst>
      <p:ext uri="{BB962C8B-B14F-4D97-AF65-F5344CB8AC3E}">
        <p14:creationId xmlns:p14="http://schemas.microsoft.com/office/powerpoint/2010/main" val="225115371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42" y="468209"/>
            <a:ext cx="10571998" cy="970450"/>
          </a:xfrm>
        </p:spPr>
        <p:txBody>
          <a:bodyPr/>
          <a:lstStyle/>
          <a:p>
            <a:r>
              <a:rPr lang="en-US" dirty="0" smtClean="0"/>
              <a:t>Questions? </a:t>
            </a:r>
            <a:endParaRPr lang="en-US" dirty="0"/>
          </a:p>
        </p:txBody>
      </p:sp>
      <p:sp>
        <p:nvSpPr>
          <p:cNvPr id="3" name="Content Placeholder 2"/>
          <p:cNvSpPr>
            <a:spLocks noGrp="1"/>
          </p:cNvSpPr>
          <p:nvPr>
            <p:ph idx="1"/>
          </p:nvPr>
        </p:nvSpPr>
        <p:spPr>
          <a:xfrm>
            <a:off x="534934" y="2411474"/>
            <a:ext cx="10554574" cy="4146982"/>
          </a:xfrm>
        </p:spPr>
        <p:txBody>
          <a:bodyPr>
            <a:normAutofit/>
          </a:bodyPr>
          <a:lstStyle/>
          <a:p>
            <a:pPr marL="0" indent="0">
              <a:buNone/>
            </a:pPr>
            <a:endParaRPr lang="en-US" sz="2600" dirty="0" smtClean="0"/>
          </a:p>
          <a:p>
            <a:pPr marL="57150" indent="0">
              <a:buNone/>
            </a:pPr>
            <a:endParaRPr lang="en-US" dirty="0" smtClean="0"/>
          </a:p>
        </p:txBody>
      </p:sp>
      <p:sp>
        <p:nvSpPr>
          <p:cNvPr id="4" name="Content Placeholder 2"/>
          <p:cNvSpPr txBox="1">
            <a:spLocks/>
          </p:cNvSpPr>
          <p:nvPr/>
        </p:nvSpPr>
        <p:spPr>
          <a:xfrm>
            <a:off x="687334" y="2563874"/>
            <a:ext cx="10554574" cy="4146982"/>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57150" indent="0">
              <a:buFont typeface="Wingdings 2" charset="2"/>
              <a:buNone/>
            </a:pPr>
            <a:endParaRPr lang="en-US" dirty="0" smtClean="0"/>
          </a:p>
        </p:txBody>
      </p:sp>
    </p:spTree>
    <p:extLst>
      <p:ext uri="{BB962C8B-B14F-4D97-AF65-F5344CB8AC3E}">
        <p14:creationId xmlns:p14="http://schemas.microsoft.com/office/powerpoint/2010/main" val="1164416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42" y="468209"/>
            <a:ext cx="10571998" cy="970450"/>
          </a:xfrm>
        </p:spPr>
        <p:txBody>
          <a:bodyPr/>
          <a:lstStyle/>
          <a:p>
            <a:r>
              <a:rPr lang="en-US" dirty="0" smtClean="0"/>
              <a:t>Documentation Requirements</a:t>
            </a:r>
            <a:endParaRPr lang="en-US" dirty="0"/>
          </a:p>
        </p:txBody>
      </p:sp>
      <p:sp>
        <p:nvSpPr>
          <p:cNvPr id="3" name="Content Placeholder 2"/>
          <p:cNvSpPr>
            <a:spLocks noGrp="1"/>
          </p:cNvSpPr>
          <p:nvPr>
            <p:ph idx="1"/>
          </p:nvPr>
        </p:nvSpPr>
        <p:spPr>
          <a:xfrm>
            <a:off x="576975" y="2600660"/>
            <a:ext cx="10554574" cy="4146982"/>
          </a:xfrm>
        </p:spPr>
        <p:txBody>
          <a:bodyPr>
            <a:normAutofit/>
          </a:bodyPr>
          <a:lstStyle/>
          <a:p>
            <a:r>
              <a:rPr lang="en-US" sz="2800" dirty="0"/>
              <a:t>If it isn’t documented, it didn’t happen</a:t>
            </a:r>
            <a:r>
              <a:rPr lang="en-US" sz="2800" dirty="0" smtClean="0"/>
              <a:t>.</a:t>
            </a:r>
          </a:p>
          <a:p>
            <a:r>
              <a:rPr lang="en-US" sz="2800" dirty="0" smtClean="0"/>
              <a:t>Paper documentation must match electronic documentation and can be audited at any time.</a:t>
            </a:r>
          </a:p>
          <a:p>
            <a:r>
              <a:rPr lang="en-US" sz="2800" dirty="0" smtClean="0"/>
              <a:t>Paper documentation must be retained for 6 years after the end of the grant.  </a:t>
            </a:r>
          </a:p>
          <a:p>
            <a:pPr marL="0" indent="0">
              <a:buNone/>
            </a:pPr>
            <a:endParaRPr lang="en-US" dirty="0" smtClean="0"/>
          </a:p>
          <a:p>
            <a:pPr lvl="1"/>
            <a:endParaRPr lang="en-US" dirty="0"/>
          </a:p>
        </p:txBody>
      </p:sp>
    </p:spTree>
    <p:extLst>
      <p:ext uri="{BB962C8B-B14F-4D97-AF65-F5344CB8AC3E}">
        <p14:creationId xmlns:p14="http://schemas.microsoft.com/office/powerpoint/2010/main" val="197017577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42" y="468209"/>
            <a:ext cx="10571998" cy="970450"/>
          </a:xfrm>
        </p:spPr>
        <p:txBody>
          <a:bodyPr/>
          <a:lstStyle/>
          <a:p>
            <a:r>
              <a:rPr lang="en-US" dirty="0" smtClean="0"/>
              <a:t>Need more help? </a:t>
            </a:r>
            <a:endParaRPr lang="en-US" dirty="0"/>
          </a:p>
        </p:txBody>
      </p:sp>
      <p:sp>
        <p:nvSpPr>
          <p:cNvPr id="3" name="Content Placeholder 2"/>
          <p:cNvSpPr>
            <a:spLocks noGrp="1"/>
          </p:cNvSpPr>
          <p:nvPr>
            <p:ph idx="1"/>
          </p:nvPr>
        </p:nvSpPr>
        <p:spPr>
          <a:xfrm>
            <a:off x="534934" y="2411474"/>
            <a:ext cx="10554574" cy="4146982"/>
          </a:xfrm>
        </p:spPr>
        <p:txBody>
          <a:bodyPr>
            <a:normAutofit/>
          </a:bodyPr>
          <a:lstStyle/>
          <a:p>
            <a:pPr marL="0" indent="0">
              <a:buNone/>
            </a:pPr>
            <a:endParaRPr lang="en-US" sz="2600" dirty="0" smtClean="0"/>
          </a:p>
          <a:p>
            <a:pPr marL="57150" indent="0">
              <a:buNone/>
            </a:pPr>
            <a:endParaRPr lang="en-US" dirty="0" smtClean="0"/>
          </a:p>
        </p:txBody>
      </p:sp>
      <p:sp>
        <p:nvSpPr>
          <p:cNvPr id="4" name="Content Placeholder 2"/>
          <p:cNvSpPr txBox="1">
            <a:spLocks/>
          </p:cNvSpPr>
          <p:nvPr/>
        </p:nvSpPr>
        <p:spPr>
          <a:xfrm>
            <a:off x="687334" y="2563874"/>
            <a:ext cx="10554574" cy="4146982"/>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57150" indent="0">
              <a:buFont typeface="Wingdings 2" charset="2"/>
              <a:buNone/>
            </a:pPr>
            <a:endParaRPr lang="en-US" dirty="0" smtClean="0"/>
          </a:p>
        </p:txBody>
      </p:sp>
      <p:sp>
        <p:nvSpPr>
          <p:cNvPr id="5" name="Content Placeholder 2"/>
          <p:cNvSpPr txBox="1">
            <a:spLocks/>
          </p:cNvSpPr>
          <p:nvPr/>
        </p:nvSpPr>
        <p:spPr>
          <a:xfrm>
            <a:off x="839734" y="2716274"/>
            <a:ext cx="10554574" cy="4146982"/>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sz="2800" dirty="0" smtClean="0"/>
              <a:t>Contact Kelly Keeney to schedule an in-person training session. </a:t>
            </a:r>
          </a:p>
          <a:p>
            <a:r>
              <a:rPr lang="en-US" sz="2800" dirty="0" smtClean="0"/>
              <a:t>360-753-7838 or kellyk@wsac.wa.gov.</a:t>
            </a:r>
            <a:endParaRPr lang="en-US" sz="2600" dirty="0" smtClean="0"/>
          </a:p>
          <a:p>
            <a:pPr marL="0" indent="0">
              <a:buFont typeface="Wingdings 2" charset="2"/>
              <a:buNone/>
            </a:pPr>
            <a:endParaRPr lang="en-US" sz="2600" dirty="0" smtClean="0"/>
          </a:p>
          <a:p>
            <a:pPr marL="57150" indent="0">
              <a:buFont typeface="Wingdings 2" charset="2"/>
              <a:buNone/>
            </a:pPr>
            <a:endParaRPr lang="en-US" dirty="0" smtClean="0"/>
          </a:p>
        </p:txBody>
      </p:sp>
    </p:spTree>
    <p:extLst>
      <p:ext uri="{BB962C8B-B14F-4D97-AF65-F5344CB8AC3E}">
        <p14:creationId xmlns:p14="http://schemas.microsoft.com/office/powerpoint/2010/main" val="1265549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42" y="468209"/>
            <a:ext cx="10571998" cy="970450"/>
          </a:xfrm>
        </p:spPr>
        <p:txBody>
          <a:bodyPr/>
          <a:lstStyle/>
          <a:p>
            <a:r>
              <a:rPr lang="en-US" dirty="0" smtClean="0"/>
              <a:t>Documentation Requirements</a:t>
            </a:r>
            <a:endParaRPr lang="en-US" dirty="0"/>
          </a:p>
        </p:txBody>
      </p:sp>
      <p:sp>
        <p:nvSpPr>
          <p:cNvPr id="3" name="Content Placeholder 2"/>
          <p:cNvSpPr>
            <a:spLocks noGrp="1"/>
          </p:cNvSpPr>
          <p:nvPr>
            <p:ph idx="1"/>
          </p:nvPr>
        </p:nvSpPr>
        <p:spPr>
          <a:xfrm>
            <a:off x="576975" y="2600660"/>
            <a:ext cx="10554574" cy="4146982"/>
          </a:xfrm>
        </p:spPr>
        <p:txBody>
          <a:bodyPr>
            <a:normAutofit/>
          </a:bodyPr>
          <a:lstStyle/>
          <a:p>
            <a:r>
              <a:rPr lang="en-US" sz="2800" dirty="0" smtClean="0"/>
              <a:t>You must use the appropriate forms. </a:t>
            </a:r>
          </a:p>
          <a:p>
            <a:r>
              <a:rPr lang="en-US" sz="2800" dirty="0" smtClean="0"/>
              <a:t>Substitutions are not acceptable. </a:t>
            </a:r>
          </a:p>
          <a:p>
            <a:pPr lvl="1"/>
            <a:r>
              <a:rPr lang="en-US" sz="2600" dirty="0" smtClean="0">
                <a:solidFill>
                  <a:srgbClr val="FF0000"/>
                </a:solidFill>
                <a:hlinkClick r:id="rId3"/>
              </a:rPr>
              <a:t>Individual Student Services Tracking Log</a:t>
            </a:r>
            <a:endParaRPr lang="en-US" sz="2600" dirty="0" smtClean="0">
              <a:solidFill>
                <a:srgbClr val="FF0000"/>
              </a:solidFill>
            </a:endParaRPr>
          </a:p>
          <a:p>
            <a:pPr lvl="1"/>
            <a:r>
              <a:rPr lang="en-US" sz="2600" dirty="0" smtClean="0">
                <a:solidFill>
                  <a:srgbClr val="0372ED"/>
                </a:solidFill>
                <a:hlinkClick r:id="rId4"/>
              </a:rPr>
              <a:t>Student Event Participation Log</a:t>
            </a:r>
            <a:endParaRPr lang="en-US" sz="2400" dirty="0" smtClean="0">
              <a:solidFill>
                <a:srgbClr val="0372ED"/>
              </a:solidFill>
            </a:endParaRPr>
          </a:p>
          <a:p>
            <a:pPr lvl="1"/>
            <a:r>
              <a:rPr lang="en-US" sz="2600" dirty="0" smtClean="0">
                <a:solidFill>
                  <a:srgbClr val="0372ED"/>
                </a:solidFill>
                <a:hlinkClick r:id="rId5"/>
              </a:rPr>
              <a:t>Family Event Participation Log</a:t>
            </a:r>
            <a:endParaRPr lang="en-US" sz="2600" dirty="0" smtClean="0">
              <a:solidFill>
                <a:srgbClr val="0372ED"/>
              </a:solidFill>
            </a:endParaRPr>
          </a:p>
          <a:p>
            <a:pPr lvl="1"/>
            <a:r>
              <a:rPr lang="en-US" sz="2600" dirty="0" smtClean="0">
                <a:solidFill>
                  <a:srgbClr val="0372ED"/>
                </a:solidFill>
                <a:hlinkClick r:id="rId6"/>
              </a:rPr>
              <a:t>Professional Development Participation Log</a:t>
            </a:r>
            <a:endParaRPr lang="en-US" sz="2600" dirty="0" smtClean="0">
              <a:solidFill>
                <a:srgbClr val="0372ED"/>
              </a:solidFill>
            </a:endParaRPr>
          </a:p>
          <a:p>
            <a:endParaRPr lang="en-US" dirty="0" smtClean="0"/>
          </a:p>
          <a:p>
            <a:pPr lvl="1"/>
            <a:endParaRPr lang="en-US" dirty="0"/>
          </a:p>
        </p:txBody>
      </p:sp>
    </p:spTree>
    <p:extLst>
      <p:ext uri="{BB962C8B-B14F-4D97-AF65-F5344CB8AC3E}">
        <p14:creationId xmlns:p14="http://schemas.microsoft.com/office/powerpoint/2010/main" val="29054344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GEAR UP">
      <a:dk1>
        <a:sysClr val="windowText" lastClr="000000"/>
      </a:dk1>
      <a:lt1>
        <a:sysClr val="window" lastClr="FFFFFF"/>
      </a:lt1>
      <a:dk2>
        <a:srgbClr val="212121"/>
      </a:dk2>
      <a:lt2>
        <a:srgbClr val="636363"/>
      </a:lt2>
      <a:accent1>
        <a:srgbClr val="00AEDA"/>
      </a:accent1>
      <a:accent2>
        <a:srgbClr val="F36C21"/>
      </a:accent2>
      <a:accent3>
        <a:srgbClr val="8AD870"/>
      </a:accent3>
      <a:accent4>
        <a:srgbClr val="492976"/>
      </a:accent4>
      <a:accent5>
        <a:srgbClr val="76787B"/>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TC103457503[[fn=Quotable]]</Template>
  <TotalTime>1980</TotalTime>
  <Words>4772</Words>
  <Application>Microsoft Office PowerPoint</Application>
  <PresentationFormat>Widescreen</PresentationFormat>
  <Paragraphs>465</Paragraphs>
  <Slides>80</Slides>
  <Notes>80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80</vt:i4>
      </vt:variant>
    </vt:vector>
  </HeadingPairs>
  <TitlesOfParts>
    <vt:vector size="86" baseType="lpstr">
      <vt:lpstr>Arial</vt:lpstr>
      <vt:lpstr>Calibri</vt:lpstr>
      <vt:lpstr>Century Gothic</vt:lpstr>
      <vt:lpstr>Times New Roman</vt:lpstr>
      <vt:lpstr>Wingdings 2</vt:lpstr>
      <vt:lpstr>Quotable</vt:lpstr>
      <vt:lpstr> Washington State GEAR UP Activity Portal Training</vt:lpstr>
      <vt:lpstr>Who’s in the room? </vt:lpstr>
      <vt:lpstr>Objectives</vt:lpstr>
      <vt:lpstr>Read All About It</vt:lpstr>
      <vt:lpstr>What’s a portal? </vt:lpstr>
      <vt:lpstr>Why does it matter? </vt:lpstr>
      <vt:lpstr>Portal Modules</vt:lpstr>
      <vt:lpstr>Documentation Requirements</vt:lpstr>
      <vt:lpstr>Documentation Requirements</vt:lpstr>
      <vt:lpstr>Professional Development</vt:lpstr>
      <vt:lpstr>Advisory Committee</vt:lpstr>
      <vt:lpstr>Student Activities</vt:lpstr>
      <vt:lpstr>Family Activities</vt:lpstr>
      <vt:lpstr>Service Definitions (AKA Activity Types)</vt:lpstr>
      <vt:lpstr>Service Definitions (AKA Activity Types)</vt:lpstr>
      <vt:lpstr>Service Definitions (AKA Activity Types)</vt:lpstr>
      <vt:lpstr>Service Definitions (AKA Activity Types)</vt:lpstr>
      <vt:lpstr>Service Definitions (AKA Activity Types)</vt:lpstr>
      <vt:lpstr>Don’t Report…</vt:lpstr>
      <vt:lpstr>Match Activities</vt:lpstr>
      <vt:lpstr>Fee Only Activities</vt:lpstr>
      <vt:lpstr>Tests and Test Prep</vt:lpstr>
      <vt:lpstr>Who do we count? </vt:lpstr>
      <vt:lpstr>How often do we report?</vt:lpstr>
      <vt:lpstr>Questions?</vt:lpstr>
      <vt:lpstr>User Name and Password</vt:lpstr>
      <vt:lpstr>Other Portal Access Permissions</vt:lpstr>
      <vt:lpstr>Other Portal Access Permissions</vt:lpstr>
      <vt:lpstr>Demonstrations</vt:lpstr>
      <vt:lpstr>Welcome to the WSAC Portal</vt:lpstr>
      <vt:lpstr>Menu Selections </vt:lpstr>
      <vt:lpstr>Messages and Files: Secure Messaging</vt:lpstr>
      <vt:lpstr>GEAR UP Dashboard –Student Tab</vt:lpstr>
      <vt:lpstr>GEAR UP Dashboard – Activity Tab</vt:lpstr>
      <vt:lpstr>The Activity Screen</vt:lpstr>
      <vt:lpstr>Adding a New Activity</vt:lpstr>
      <vt:lpstr>Activity Detail Screen</vt:lpstr>
      <vt:lpstr>Adding the Activity Session</vt:lpstr>
      <vt:lpstr>PowerPoint Presentation</vt:lpstr>
      <vt:lpstr>PowerPoint Presentation</vt:lpstr>
      <vt:lpstr>PowerPoint Presentation</vt:lpstr>
      <vt:lpstr>PowerPoint Presentation</vt:lpstr>
      <vt:lpstr>PowerPoint Presentation</vt:lpstr>
      <vt:lpstr>PowerPoint Presentation</vt:lpstr>
      <vt:lpstr>Single Day vs. Multi-Day Activities</vt:lpstr>
      <vt:lpstr>For individualized activities throughout the 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 Reminders</vt:lpstr>
      <vt:lpstr>Questions? </vt:lpstr>
      <vt:lpstr>Need more help? </vt:lpstr>
    </vt:vector>
  </TitlesOfParts>
  <Company>Washington Student Achievement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Eldridge, Alison (WSAC)</dc:creator>
  <cp:lastModifiedBy>Keeney, Kelly (WSAC)</cp:lastModifiedBy>
  <cp:revision>186</cp:revision>
  <cp:lastPrinted>2017-11-27T15:25:38Z</cp:lastPrinted>
  <dcterms:created xsi:type="dcterms:W3CDTF">2014-09-08T21:58:08Z</dcterms:created>
  <dcterms:modified xsi:type="dcterms:W3CDTF">2017-11-27T19:47:36Z</dcterms:modified>
</cp:coreProperties>
</file>