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notesMasterIdLst>
    <p:notesMasterId r:id="rId37"/>
  </p:notesMasterIdLst>
  <p:sldIdLst>
    <p:sldId id="257" r:id="rId2"/>
    <p:sldId id="311" r:id="rId3"/>
    <p:sldId id="258" r:id="rId4"/>
    <p:sldId id="288" r:id="rId5"/>
    <p:sldId id="287" r:id="rId6"/>
    <p:sldId id="285" r:id="rId7"/>
    <p:sldId id="286" r:id="rId8"/>
    <p:sldId id="259" r:id="rId9"/>
    <p:sldId id="262" r:id="rId10"/>
    <p:sldId id="263" r:id="rId11"/>
    <p:sldId id="299" r:id="rId12"/>
    <p:sldId id="264" r:id="rId13"/>
    <p:sldId id="267" r:id="rId14"/>
    <p:sldId id="314" r:id="rId15"/>
    <p:sldId id="324" r:id="rId16"/>
    <p:sldId id="313" r:id="rId17"/>
    <p:sldId id="291" r:id="rId18"/>
    <p:sldId id="301" r:id="rId19"/>
    <p:sldId id="302" r:id="rId20"/>
    <p:sldId id="327" r:id="rId21"/>
    <p:sldId id="305" r:id="rId22"/>
    <p:sldId id="306" r:id="rId23"/>
    <p:sldId id="307" r:id="rId24"/>
    <p:sldId id="308" r:id="rId25"/>
    <p:sldId id="309" r:id="rId26"/>
    <p:sldId id="326" r:id="rId27"/>
    <p:sldId id="304" r:id="rId28"/>
    <p:sldId id="303" r:id="rId29"/>
    <p:sldId id="294" r:id="rId30"/>
    <p:sldId id="295" r:id="rId31"/>
    <p:sldId id="315" r:id="rId32"/>
    <p:sldId id="328" r:id="rId33"/>
    <p:sldId id="318" r:id="rId34"/>
    <p:sldId id="321" r:id="rId35"/>
    <p:sldId id="30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B8030E-237A-42CA-A9A7-09365305FDA4}">
          <p14:sldIdLst>
            <p14:sldId id="257"/>
            <p14:sldId id="311"/>
            <p14:sldId id="258"/>
            <p14:sldId id="288"/>
            <p14:sldId id="287"/>
            <p14:sldId id="285"/>
            <p14:sldId id="286"/>
            <p14:sldId id="259"/>
            <p14:sldId id="262"/>
            <p14:sldId id="263"/>
            <p14:sldId id="299"/>
            <p14:sldId id="264"/>
            <p14:sldId id="267"/>
            <p14:sldId id="314"/>
            <p14:sldId id="324"/>
            <p14:sldId id="313"/>
          </p14:sldIdLst>
        </p14:section>
        <p14:section name="Untitled Section" id="{B8401518-A669-49F2-AFDF-A2AA51BC8172}">
          <p14:sldIdLst>
            <p14:sldId id="291"/>
            <p14:sldId id="301"/>
            <p14:sldId id="302"/>
            <p14:sldId id="327"/>
            <p14:sldId id="305"/>
            <p14:sldId id="306"/>
            <p14:sldId id="307"/>
            <p14:sldId id="308"/>
            <p14:sldId id="309"/>
            <p14:sldId id="326"/>
            <p14:sldId id="304"/>
            <p14:sldId id="303"/>
            <p14:sldId id="294"/>
            <p14:sldId id="295"/>
            <p14:sldId id="315"/>
            <p14:sldId id="328"/>
            <p14:sldId id="318"/>
            <p14:sldId id="321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82"/>
    <a:srgbClr val="00AFDA"/>
    <a:srgbClr val="00B0DA"/>
    <a:srgbClr val="005B70"/>
    <a:srgbClr val="074655"/>
    <a:srgbClr val="0A6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3C8A4-A023-464B-AC88-C2AD3449AAD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C069E-2060-429D-9894-9B411636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1wOK9yGUY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1wOK9yGUY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https://www.youtube.com/watch?v=B1wOK9yGUYM</a:t>
            </a:r>
            <a:r>
              <a:rPr lang="en-US" dirty="0" smtClean="0"/>
              <a:t>   James Brown, I</a:t>
            </a:r>
            <a:r>
              <a:rPr lang="en-US" baseline="0" dirty="0" smtClean="0"/>
              <a:t> Feel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C069E-2060-429D-9894-9B4116369C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8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https://www.youtube.com/watch?v=B1wOK9yGUYM</a:t>
            </a:r>
            <a:r>
              <a:rPr lang="en-US" dirty="0" smtClean="0"/>
              <a:t>   James Brown, I</a:t>
            </a:r>
            <a:r>
              <a:rPr lang="en-US" baseline="0" dirty="0" smtClean="0"/>
              <a:t> Feel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C069E-2060-429D-9894-9B4116369C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8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</a:t>
            </a:r>
            <a:r>
              <a:rPr lang="en-US" baseline="0" dirty="0" smtClean="0"/>
              <a:t> people think college is just a four year program, but there are many options. We want students to find the right fit.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this is called “postsecondary education” because it is after (or “post”) high school (secondary education). Postsecondary education is often called “college”. College can be 4-year university, 2-year college or technical college, military training, certificate programs, or apprenticeships.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01D6A-B479-46B2-839F-B26FFDD9B5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1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92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89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bg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bg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086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71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 cap="all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bg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bg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3517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 cap="all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36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1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052" y="563880"/>
            <a:ext cx="8534400" cy="3615267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3A1323-8D79-1946-B0D7-40001CF92E9D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92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FA1846-DA80-1C48-A609-854EA85C59AD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26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302355-E14B-8545-A8F8-0FE83CC9D524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1680" y="6207760"/>
            <a:ext cx="7486332" cy="3295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0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640F58-564D-2B4F-AE67-E407BA4FCF45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36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3A34C8-038E-2045-AF43-DF7DBB8E0E9E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2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18C68F-D26B-8F47-958C-23B49CF8A634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61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DF5E60-9974-AC48-9591-99C2BB44B7CF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57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4052" y="6172200"/>
            <a:ext cx="7543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55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07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cap="all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waguYoutube" TargetMode="External"/><Relationship Id="rId2" Type="http://schemas.openxmlformats.org/officeDocument/2006/relationships/hyperlink" Target="mailto:bethk@wsac.wa.gov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earup.wa.gov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gearup.wa.gov/node/3550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http://gearup.wa.gov/node/3552" TargetMode="External"/><Relationship Id="rId2" Type="http://schemas.openxmlformats.org/officeDocument/2006/relationships/hyperlink" Target="http://gearup.wa.gov/node/354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earup.wa.gov/node/3549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hyperlink" Target="http://gearup.wa.gov/node/3551" TargetMode="External"/><Relationship Id="rId4" Type="http://schemas.openxmlformats.org/officeDocument/2006/relationships/hyperlink" Target="http://gearup.wa.gov/node/3547" TargetMode="External"/><Relationship Id="rId9" Type="http://schemas.openxmlformats.org/officeDocument/2006/relationships/image" Target="../media/image7.jpeg"/><Relationship Id="rId14" Type="http://schemas.openxmlformats.org/officeDocument/2006/relationships/hyperlink" Target="http://www.gearup.wa.gov/node/355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earup.wa.gov/file/washington-campus-visit-information-gear-groups-fall-2017-summer-2018" TargetMode="External"/><Relationship Id="rId2" Type="http://schemas.openxmlformats.org/officeDocument/2006/relationships/hyperlink" Target="http://gearup.wa.gov/file/getting-ready-campus-visits-gear-handbook-providing-campus-visits-middle-and-high-schoo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000" b="1" dirty="0" smtClean="0"/>
              <a:t>Washington State GEAR UP </a:t>
            </a:r>
            <a:br>
              <a:rPr lang="en-US" sz="5000" b="1" dirty="0" smtClean="0"/>
            </a:br>
            <a:r>
              <a:rPr lang="en-US" sz="5000" dirty="0" smtClean="0"/>
              <a:t>Grant 4 Kickoff Workshop </a:t>
            </a:r>
            <a:endParaRPr lang="en-US" sz="50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NOVEMBER 13, 2017 – SPOKANE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NOVEMBER 14, 2017 – SEATAC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5" y="5704718"/>
            <a:ext cx="2593402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06" y="5615879"/>
            <a:ext cx="581628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4467012"/>
            <a:ext cx="8534400" cy="1507067"/>
          </a:xfrm>
        </p:spPr>
        <p:txBody>
          <a:bodyPr/>
          <a:lstStyle/>
          <a:p>
            <a:r>
              <a:rPr lang="en-US" dirty="0" smtClean="0"/>
              <a:t>What we do.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684212" y="685800"/>
            <a:ext cx="9008428" cy="4078224"/>
          </a:xfrm>
        </p:spPr>
        <p:txBody>
          <a:bodyPr>
            <a:normAutofit fontScale="92500"/>
          </a:bodyPr>
          <a:lstStyle/>
          <a:p>
            <a:r>
              <a:rPr lang="en-US" sz="4700" dirty="0"/>
              <a:t>GEAR </a:t>
            </a:r>
            <a:r>
              <a:rPr lang="en-US" sz="4700" dirty="0" smtClean="0"/>
              <a:t>UP</a:t>
            </a:r>
            <a:r>
              <a:rPr lang="en-US" sz="4700" dirty="0"/>
              <a:t> </a:t>
            </a:r>
            <a:r>
              <a:rPr lang="en-US" sz="4700" dirty="0" smtClean="0"/>
              <a:t>i</a:t>
            </a:r>
            <a:r>
              <a:rPr lang="en-US" sz="5200" dirty="0" smtClean="0"/>
              <a:t>ncreases </a:t>
            </a:r>
            <a:r>
              <a:rPr lang="en-US" sz="5200" dirty="0"/>
              <a:t>the number of students </a:t>
            </a:r>
            <a:r>
              <a:rPr lang="en-US" sz="5200" dirty="0" smtClean="0"/>
              <a:t>who g</a:t>
            </a:r>
            <a:r>
              <a:rPr lang="en-US" sz="5000" dirty="0" smtClean="0"/>
              <a:t>raduate </a:t>
            </a:r>
            <a:r>
              <a:rPr lang="en-US" sz="5000" dirty="0"/>
              <a:t>from high </a:t>
            </a:r>
            <a:r>
              <a:rPr lang="en-US" sz="5000" dirty="0" smtClean="0"/>
              <a:t>school, and</a:t>
            </a:r>
            <a:r>
              <a:rPr lang="en-US" sz="5000" dirty="0"/>
              <a:t> e</a:t>
            </a:r>
            <a:r>
              <a:rPr lang="en-US" sz="5000" dirty="0" smtClean="0"/>
              <a:t>nroll in, and succeed in postsecondary </a:t>
            </a:r>
            <a:r>
              <a:rPr lang="en-US" sz="5000" dirty="0"/>
              <a:t>education.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68" y="5072548"/>
            <a:ext cx="8534400" cy="1507067"/>
          </a:xfrm>
        </p:spPr>
        <p:txBody>
          <a:bodyPr/>
          <a:lstStyle/>
          <a:p>
            <a:r>
              <a:rPr lang="en-US" dirty="0" smtClean="0"/>
              <a:t>Postsecondary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036" y="877824"/>
            <a:ext cx="8534400" cy="434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Washington State GEAR UP will prepare students for earning a postsecondary credential that has labor market value. </a:t>
            </a:r>
          </a:p>
          <a:p>
            <a:r>
              <a:rPr lang="en-US" sz="3200" dirty="0" smtClean="0"/>
              <a:t>Postsecondary education or “college” includes </a:t>
            </a:r>
            <a:r>
              <a:rPr lang="en-US" sz="3200" dirty="0"/>
              <a:t>apprenticeships, military, on-the-job training programs, community college certificates, two-year degrees, and four-year degrees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01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2" y="4853092"/>
            <a:ext cx="8534400" cy="1507067"/>
          </a:xfrm>
        </p:spPr>
        <p:txBody>
          <a:bodyPr/>
          <a:lstStyle/>
          <a:p>
            <a:r>
              <a:rPr lang="en-US" b="1" dirty="0" smtClean="0"/>
              <a:t>National GEAR UP Objectives</a:t>
            </a:r>
            <a:endParaRPr lang="en-US" b="1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78256" y="976683"/>
            <a:ext cx="104973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Increase academic performance and preparation for postsecondary education.</a:t>
            </a: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Increase high school graduation and postsecondary participation rates.</a:t>
            </a:r>
          </a:p>
          <a:p>
            <a:pPr marL="514350" indent="-51435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Increase student and family knowledge of postsecondary options, preparation, and finances. </a:t>
            </a:r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Guiding Principles for A Strong GEAR UP </a:t>
            </a:r>
            <a:r>
              <a:rPr lang="en-US" b="1" dirty="0" smtClean="0"/>
              <a:t>Program.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685800"/>
            <a:ext cx="4937655" cy="361526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600" dirty="0" smtClean="0"/>
              <a:t>Strong Team.</a:t>
            </a:r>
          </a:p>
          <a:p>
            <a:pPr lvl="2"/>
            <a:r>
              <a:rPr lang="en-US" sz="2600" dirty="0" smtClean="0"/>
              <a:t>Building and District Administration.</a:t>
            </a:r>
          </a:p>
          <a:p>
            <a:pPr lvl="2"/>
            <a:r>
              <a:rPr lang="en-US" sz="2600" dirty="0" smtClean="0"/>
              <a:t>Counselors.</a:t>
            </a:r>
          </a:p>
          <a:p>
            <a:pPr lvl="2"/>
            <a:r>
              <a:rPr lang="en-US" sz="2600" dirty="0" smtClean="0"/>
              <a:t>Advisors.</a:t>
            </a:r>
          </a:p>
          <a:p>
            <a:pPr lvl="2"/>
            <a:r>
              <a:rPr lang="en-US" sz="2600" dirty="0" smtClean="0"/>
              <a:t>Key Content Teachers.</a:t>
            </a:r>
          </a:p>
          <a:p>
            <a:pPr lvl="2"/>
            <a:r>
              <a:rPr lang="en-US" sz="2600" dirty="0" smtClean="0"/>
              <a:t>GEAR UP Staff (past and present).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2600" dirty="0"/>
              <a:t>Strong </a:t>
            </a:r>
            <a:r>
              <a:rPr lang="en-US" sz="2600" dirty="0" smtClean="0"/>
              <a:t>Planning.</a:t>
            </a:r>
            <a:endParaRPr lang="en-US" sz="2600" dirty="0"/>
          </a:p>
          <a:p>
            <a:pPr lvl="2"/>
            <a:r>
              <a:rPr lang="en-US" sz="2600" dirty="0" smtClean="0"/>
              <a:t>Time.</a:t>
            </a:r>
            <a:endParaRPr lang="en-US" sz="2600" dirty="0"/>
          </a:p>
          <a:p>
            <a:pPr lvl="2"/>
            <a:r>
              <a:rPr lang="en-US" sz="2600" dirty="0" smtClean="0"/>
              <a:t>People.</a:t>
            </a:r>
            <a:endParaRPr lang="en-US" sz="2600" dirty="0"/>
          </a:p>
          <a:p>
            <a:pPr lvl="1"/>
            <a:r>
              <a:rPr lang="en-US" sz="2600" dirty="0" smtClean="0"/>
              <a:t>Regular</a:t>
            </a:r>
            <a:r>
              <a:rPr lang="en-US" sz="2600" dirty="0"/>
              <a:t>, Consistent </a:t>
            </a:r>
            <a:r>
              <a:rPr lang="en-US" sz="2600" dirty="0" smtClean="0"/>
              <a:t>Meetings.</a:t>
            </a:r>
            <a:endParaRPr lang="en-US" sz="2600" dirty="0"/>
          </a:p>
          <a:p>
            <a:pPr lvl="1"/>
            <a:r>
              <a:rPr lang="en-US" sz="2600" dirty="0"/>
              <a:t>Integrated programming – part of a comprehensive approach.</a:t>
            </a:r>
          </a:p>
          <a:p>
            <a:pPr lvl="1"/>
            <a:r>
              <a:rPr lang="en-US" sz="2600" dirty="0" smtClean="0"/>
              <a:t>Sustainability.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grant 4 different from grant 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052" y="563880"/>
            <a:ext cx="8534400" cy="4245864"/>
          </a:xfrm>
        </p:spPr>
        <p:txBody>
          <a:bodyPr/>
          <a:lstStyle/>
          <a:p>
            <a:r>
              <a:rPr lang="en-US" dirty="0" smtClean="0"/>
              <a:t>Even Better If</a:t>
            </a:r>
          </a:p>
          <a:p>
            <a:r>
              <a:rPr lang="en-US" dirty="0" smtClean="0"/>
              <a:t>Campus Visit Guide</a:t>
            </a:r>
          </a:p>
          <a:p>
            <a:r>
              <a:rPr lang="en-US" dirty="0" smtClean="0"/>
              <a:t>Family Resources and Expectations</a:t>
            </a:r>
          </a:p>
          <a:p>
            <a:r>
              <a:rPr lang="en-US" dirty="0" smtClean="0"/>
              <a:t>Additional Grant Management Guidance</a:t>
            </a:r>
          </a:p>
          <a:p>
            <a:r>
              <a:rPr lang="en-US" dirty="0" smtClean="0"/>
              <a:t>New Coordinator Manual Format </a:t>
            </a:r>
          </a:p>
          <a:p>
            <a:r>
              <a:rPr lang="en-US" dirty="0" smtClean="0"/>
              <a:t>75% Match</a:t>
            </a:r>
          </a:p>
          <a:p>
            <a:r>
              <a:rPr lang="en-US" dirty="0" smtClean="0"/>
              <a:t>Annual Progress Toward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Works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052" y="563880"/>
            <a:ext cx="8534400" cy="4245864"/>
          </a:xfrm>
        </p:spPr>
        <p:txBody>
          <a:bodyPr/>
          <a:lstStyle/>
          <a:p>
            <a:r>
              <a:rPr lang="en-US" dirty="0" smtClean="0"/>
              <a:t>See handout in your folder “What Works Research-Based Recommendations &amp; Required Activities.</a:t>
            </a:r>
          </a:p>
          <a:p>
            <a:r>
              <a:rPr lang="en-US" dirty="0" smtClean="0"/>
              <a:t>Foundation for all of our work. </a:t>
            </a:r>
          </a:p>
          <a:p>
            <a:r>
              <a:rPr lang="en-US" dirty="0" smtClean="0"/>
              <a:t>Five Recommendations from “What High Schools Can Do?” </a:t>
            </a:r>
          </a:p>
          <a:p>
            <a:r>
              <a:rPr lang="en-US" dirty="0" smtClean="0"/>
              <a:t>But what about middle school and junior high students? </a:t>
            </a:r>
          </a:p>
          <a:p>
            <a:r>
              <a:rPr lang="en-US" dirty="0" smtClean="0"/>
              <a:t>Required activities.</a:t>
            </a:r>
          </a:p>
          <a:p>
            <a:r>
              <a:rPr lang="en-US" dirty="0" smtClean="0"/>
              <a:t>Indicators.</a:t>
            </a:r>
          </a:p>
          <a:p>
            <a:r>
              <a:rPr lang="en-US" dirty="0" smtClean="0"/>
              <a:t>Alignment with Work Plan and Budget.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Works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052" y="338328"/>
            <a:ext cx="8534400" cy="5166360"/>
          </a:xfrm>
        </p:spPr>
        <p:txBody>
          <a:bodyPr/>
          <a:lstStyle/>
          <a:p>
            <a:r>
              <a:rPr lang="en-US" dirty="0" smtClean="0"/>
              <a:t>With your school team, review the handout. </a:t>
            </a:r>
          </a:p>
          <a:p>
            <a:r>
              <a:rPr lang="en-US" dirty="0" smtClean="0"/>
              <a:t>Compare the required activities to your Year 1 Work Plan.</a:t>
            </a:r>
          </a:p>
          <a:p>
            <a:r>
              <a:rPr lang="en-US" dirty="0" smtClean="0"/>
              <a:t>Do you have all of the requirements addressed?</a:t>
            </a:r>
          </a:p>
          <a:p>
            <a:r>
              <a:rPr lang="en-US" dirty="0" smtClean="0"/>
              <a:t>Are there additional activities you’d like to include? </a:t>
            </a:r>
          </a:p>
          <a:p>
            <a:r>
              <a:rPr lang="en-US" dirty="0" smtClean="0"/>
              <a:t>Are you making the best use of the resources?</a:t>
            </a:r>
          </a:p>
          <a:p>
            <a:r>
              <a:rPr lang="en-US" dirty="0" smtClean="0"/>
              <a:t>Do you need to make any revisions to better align with the recommendations?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628" y="765048"/>
            <a:ext cx="8534400" cy="3615267"/>
          </a:xfrm>
        </p:spPr>
        <p:txBody>
          <a:bodyPr>
            <a:noAutofit/>
          </a:bodyPr>
          <a:lstStyle/>
          <a:p>
            <a:r>
              <a:rPr lang="en-US" dirty="0" smtClean="0"/>
              <a:t>Describes </a:t>
            </a:r>
            <a:r>
              <a:rPr lang="en-US" dirty="0"/>
              <a:t>the roles and responsibilities of </a:t>
            </a:r>
            <a:r>
              <a:rPr lang="en-US" dirty="0" smtClean="0"/>
              <a:t>team members on a particular project or operating process.</a:t>
            </a:r>
          </a:p>
          <a:p>
            <a:r>
              <a:rPr lang="en-US" b="1" dirty="0" smtClean="0"/>
              <a:t>R= </a:t>
            </a:r>
            <a:r>
              <a:rPr lang="en-US" b="1" dirty="0"/>
              <a:t>Responsible </a:t>
            </a:r>
            <a:r>
              <a:rPr lang="en-US" dirty="0"/>
              <a:t>– Those who do work to achieve the task. There can be multiple resources responsible. </a:t>
            </a:r>
            <a:r>
              <a:rPr lang="en-US" i="1" dirty="0"/>
              <a:t>A person assigned a task can be both an A and an R. </a:t>
            </a:r>
            <a:endParaRPr lang="en-US" i="1" dirty="0" smtClean="0"/>
          </a:p>
          <a:p>
            <a:r>
              <a:rPr lang="en-US" b="1" dirty="0" smtClean="0"/>
              <a:t>A= </a:t>
            </a:r>
            <a:r>
              <a:rPr lang="en-US" b="1" dirty="0"/>
              <a:t>Accountable or Approver </a:t>
            </a:r>
            <a:r>
              <a:rPr lang="en-US" dirty="0"/>
              <a:t>– The resource ultimately answerable for the correct and thorough completion of the task. </a:t>
            </a:r>
            <a:r>
              <a:rPr lang="en-US" i="1" dirty="0"/>
              <a:t>There is only one A for each activity. </a:t>
            </a:r>
            <a:endParaRPr lang="en-US" i="1" dirty="0" smtClean="0"/>
          </a:p>
          <a:p>
            <a:r>
              <a:rPr lang="en-US" b="1" dirty="0" smtClean="0"/>
              <a:t>C= </a:t>
            </a:r>
            <a:r>
              <a:rPr lang="en-US" b="1" dirty="0"/>
              <a:t>Consulted </a:t>
            </a:r>
            <a:r>
              <a:rPr lang="en-US" dirty="0"/>
              <a:t>– Those whose opinions should be included before decisions are made. </a:t>
            </a:r>
            <a:r>
              <a:rPr lang="en-US" i="1" dirty="0" smtClean="0"/>
              <a:t>Two-way </a:t>
            </a:r>
            <a:r>
              <a:rPr lang="en-US" i="1" dirty="0"/>
              <a:t>communication. </a:t>
            </a:r>
            <a:endParaRPr lang="en-US" i="1" dirty="0" smtClean="0"/>
          </a:p>
          <a:p>
            <a:r>
              <a:rPr lang="en-US" b="1" dirty="0" smtClean="0"/>
              <a:t>I= </a:t>
            </a:r>
            <a:r>
              <a:rPr lang="en-US" b="1" dirty="0"/>
              <a:t>Informed </a:t>
            </a:r>
            <a:r>
              <a:rPr lang="en-US" dirty="0"/>
              <a:t>– Those who are kept informed on progress or when decisions are made. </a:t>
            </a:r>
            <a:r>
              <a:rPr lang="en-US" i="1" dirty="0"/>
              <a:t>One-way communication.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8634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 UP </a:t>
            </a:r>
            <a:r>
              <a:rPr lang="en-US" dirty="0"/>
              <a:t>RACI - (handout)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484" y="737616"/>
            <a:ext cx="8534400" cy="3615267"/>
          </a:xfrm>
        </p:spPr>
        <p:txBody>
          <a:bodyPr>
            <a:noAutofit/>
          </a:bodyPr>
          <a:lstStyle/>
          <a:p>
            <a:r>
              <a:rPr lang="en-US" sz="2400" dirty="0" smtClean="0"/>
              <a:t>Template. Should customized for your program. </a:t>
            </a:r>
          </a:p>
          <a:p>
            <a:r>
              <a:rPr lang="en-US" sz="2400" dirty="0" smtClean="0"/>
              <a:t>Identifies the critical deliverables for the program year. </a:t>
            </a:r>
          </a:p>
          <a:p>
            <a:r>
              <a:rPr lang="en-US" sz="2400" dirty="0" smtClean="0"/>
              <a:t>Identifies roles that are represented with your program.</a:t>
            </a:r>
          </a:p>
          <a:p>
            <a:r>
              <a:rPr lang="en-US" sz="2400" dirty="0" smtClean="0"/>
              <a:t>You may add additional roles and responsibilities. </a:t>
            </a:r>
          </a:p>
          <a:p>
            <a:r>
              <a:rPr lang="en-US" sz="2400" dirty="0" smtClean="0"/>
              <a:t>As a team, you should assign values (R,A,C,I) for each deliverable. Use the tool to ensure </a:t>
            </a:r>
            <a:r>
              <a:rPr lang="en-US" sz="2400" dirty="0"/>
              <a:t>project’s success. he development of the matrix should be collaborative to get discussions moving in the right direction and encourage greater commitment from your team</a:t>
            </a:r>
            <a:r>
              <a:rPr lang="en-US" sz="24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74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68" y="4971964"/>
            <a:ext cx="8534400" cy="1507067"/>
          </a:xfrm>
        </p:spPr>
        <p:txBody>
          <a:bodyPr/>
          <a:lstStyle/>
          <a:p>
            <a:r>
              <a:rPr lang="en-US" dirty="0" smtClean="0"/>
              <a:t>CONSIDERATIONs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476" y="429768"/>
            <a:ext cx="8534400" cy="4937760"/>
          </a:xfrm>
        </p:spPr>
        <p:txBody>
          <a:bodyPr>
            <a:noAutofit/>
          </a:bodyPr>
          <a:lstStyle/>
          <a:p>
            <a:r>
              <a:rPr lang="en-US" b="1" dirty="0" smtClean="0"/>
              <a:t>No </a:t>
            </a:r>
            <a:r>
              <a:rPr lang="en-US" b="1" dirty="0"/>
              <a:t>R’s assigned. </a:t>
            </a:r>
            <a:r>
              <a:rPr lang="en-US" dirty="0"/>
              <a:t>Who is going to do the work?</a:t>
            </a:r>
          </a:p>
          <a:p>
            <a:r>
              <a:rPr lang="en-US" b="1" dirty="0" smtClean="0"/>
              <a:t>No </a:t>
            </a:r>
            <a:r>
              <a:rPr lang="en-US" b="1" dirty="0"/>
              <a:t>A’s </a:t>
            </a:r>
            <a:r>
              <a:rPr lang="en-US" b="1" dirty="0" smtClean="0"/>
              <a:t>assigned</a:t>
            </a:r>
            <a:r>
              <a:rPr lang="en-US" dirty="0" smtClean="0"/>
              <a:t>. Someone </a:t>
            </a:r>
            <a:r>
              <a:rPr lang="en-US" dirty="0"/>
              <a:t>must be </a:t>
            </a:r>
            <a:r>
              <a:rPr lang="en-US" dirty="0" smtClean="0"/>
              <a:t>accountable. </a:t>
            </a:r>
          </a:p>
          <a:p>
            <a:r>
              <a:rPr lang="en-US" b="1" dirty="0" smtClean="0"/>
              <a:t>A’s </a:t>
            </a:r>
            <a:r>
              <a:rPr lang="en-US" b="1" dirty="0"/>
              <a:t>have been assigned to multiple </a:t>
            </a:r>
            <a:r>
              <a:rPr lang="en-US" b="1" dirty="0" smtClean="0"/>
              <a:t>roles?</a:t>
            </a:r>
            <a:r>
              <a:rPr lang="en-US" dirty="0" smtClean="0"/>
              <a:t> Ideally</a:t>
            </a:r>
            <a:r>
              <a:rPr lang="en-US" dirty="0"/>
              <a:t>, only one </a:t>
            </a:r>
            <a:r>
              <a:rPr lang="en-US" dirty="0" smtClean="0"/>
              <a:t>person </a:t>
            </a:r>
            <a:r>
              <a:rPr lang="en-US" dirty="0"/>
              <a:t>is an “A” for each deliverable.</a:t>
            </a:r>
          </a:p>
          <a:p>
            <a:r>
              <a:rPr lang="en-US" b="1" dirty="0" smtClean="0"/>
              <a:t>Too </a:t>
            </a:r>
            <a:r>
              <a:rPr lang="en-US" b="1" dirty="0"/>
              <a:t>many C’s. </a:t>
            </a:r>
            <a:r>
              <a:rPr lang="en-US" dirty="0"/>
              <a:t>Are there representatives who could </a:t>
            </a:r>
            <a:r>
              <a:rPr lang="en-US" dirty="0" smtClean="0"/>
              <a:t>speak </a:t>
            </a:r>
            <a:r>
              <a:rPr lang="en-US" dirty="0"/>
              <a:t>for a </a:t>
            </a:r>
            <a:r>
              <a:rPr lang="en-US" dirty="0" smtClean="0"/>
              <a:t>large group </a:t>
            </a:r>
            <a:r>
              <a:rPr lang="en-US" dirty="0"/>
              <a:t>on this task? Too many </a:t>
            </a:r>
            <a:r>
              <a:rPr lang="en-US" dirty="0" smtClean="0"/>
              <a:t>c’s on a task can </a:t>
            </a:r>
            <a:r>
              <a:rPr lang="en-US" dirty="0"/>
              <a:t>slow </a:t>
            </a:r>
            <a:r>
              <a:rPr lang="en-US" dirty="0" smtClean="0"/>
              <a:t>down your </a:t>
            </a:r>
            <a:r>
              <a:rPr lang="en-US" dirty="0"/>
              <a:t>progress.</a:t>
            </a:r>
          </a:p>
          <a:p>
            <a:r>
              <a:rPr lang="en-US" b="1" dirty="0" smtClean="0"/>
              <a:t>Numerous </a:t>
            </a:r>
            <a:r>
              <a:rPr lang="en-US" b="1" dirty="0"/>
              <a:t>I’s / Every row filled </a:t>
            </a:r>
            <a:r>
              <a:rPr lang="en-US" b="1" dirty="0" smtClean="0"/>
              <a:t>in</a:t>
            </a:r>
            <a:r>
              <a:rPr lang="en-US" dirty="0" smtClean="0"/>
              <a:t>. Prioritize who needs to be informed </a:t>
            </a:r>
            <a:r>
              <a:rPr lang="en-US" dirty="0"/>
              <a:t>so that they can pay attention when necessary.</a:t>
            </a:r>
          </a:p>
        </p:txBody>
      </p:sp>
    </p:spTree>
    <p:extLst>
      <p:ext uri="{BB962C8B-B14F-4D97-AF65-F5344CB8AC3E}">
        <p14:creationId xmlns:p14="http://schemas.microsoft.com/office/powerpoint/2010/main" val="185314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Welcome and introductions.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Weiya Liang, Director for College Access and Support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Marcie Sample, Associate Director for College Access and Support</a:t>
            </a:r>
          </a:p>
          <a:p>
            <a:pPr marL="0" indent="0">
              <a:buNone/>
            </a:pPr>
            <a:r>
              <a:rPr lang="en-US" dirty="0" smtClean="0"/>
              <a:t>Beth Kelly, Assistant Director for College Access and Support</a:t>
            </a:r>
          </a:p>
          <a:p>
            <a:pPr marL="0" indent="0">
              <a:buNone/>
            </a:pPr>
            <a:r>
              <a:rPr lang="en-US" dirty="0" smtClean="0"/>
              <a:t>Kelly Keeney, Program Specialist</a:t>
            </a:r>
          </a:p>
          <a:p>
            <a:pPr marL="0" indent="0">
              <a:buNone/>
            </a:pPr>
            <a:r>
              <a:rPr lang="en-US" dirty="0" smtClean="0"/>
              <a:t>Lori Vani, Fiscal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13193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08" y="5340096"/>
            <a:ext cx="8534400" cy="1507067"/>
          </a:xfrm>
        </p:spPr>
        <p:txBody>
          <a:bodyPr/>
          <a:lstStyle/>
          <a:p>
            <a:r>
              <a:rPr lang="en-US" b="1" dirty="0" smtClean="0"/>
              <a:t>Get Connected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4212" y="448056"/>
            <a:ext cx="10425748" cy="52395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cap="none" dirty="0" smtClean="0"/>
              <a:t>Are you getting the Tuesday bulletin? </a:t>
            </a:r>
          </a:p>
          <a:p>
            <a:endParaRPr lang="en-US" b="0" i="1" cap="none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b="0" cap="none" dirty="0" smtClean="0"/>
              <a:t>THE </a:t>
            </a:r>
            <a:r>
              <a:rPr lang="en-US" b="0" cap="none" dirty="0"/>
              <a:t>ESSENTIAL RESOURCE for all things GEAR UP.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b="0" cap="none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b="0" cap="none" dirty="0" smtClean="0"/>
              <a:t>Email </a:t>
            </a:r>
            <a:r>
              <a:rPr lang="en-US" b="0" cap="none" dirty="0" smtClean="0">
                <a:hlinkClick r:id="rId2"/>
              </a:rPr>
              <a:t>bethk@wsac.wa.gov</a:t>
            </a:r>
            <a:r>
              <a:rPr lang="en-US" b="0" cap="none" dirty="0" smtClean="0"/>
              <a:t> to get added to the distribution list. </a:t>
            </a:r>
          </a:p>
          <a:p>
            <a:r>
              <a:rPr lang="en-US" b="0" i="1" cap="none" dirty="0"/>
              <a:t>	</a:t>
            </a:r>
            <a:endParaRPr lang="en-US" i="1" cap="none" dirty="0" smtClean="0"/>
          </a:p>
          <a:p>
            <a:r>
              <a:rPr lang="en-US" i="1" cap="none" dirty="0" smtClean="0"/>
              <a:t>Are you following us?</a:t>
            </a:r>
          </a:p>
          <a:p>
            <a:endParaRPr lang="en-US" b="0" i="1" cap="none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b="0" i="1" cap="none" dirty="0" smtClean="0"/>
              <a:t>If not, take two minutes to do that now: </a:t>
            </a:r>
          </a:p>
          <a:p>
            <a:endParaRPr lang="en-US" b="0" i="1" cap="none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b="0" cap="none" dirty="0"/>
              <a:t>facebook.com/</a:t>
            </a:r>
            <a:r>
              <a:rPr lang="en-US" b="0" cap="none" dirty="0" err="1"/>
              <a:t>gearupwa</a:t>
            </a:r>
            <a:r>
              <a:rPr lang="en-US" b="0" cap="none" dirty="0"/>
              <a:t> </a:t>
            </a:r>
            <a:endParaRPr lang="en-US" b="0" cap="none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b="0" cap="none" dirty="0" smtClean="0"/>
              <a:t>twitter.com/</a:t>
            </a:r>
            <a:r>
              <a:rPr lang="en-US" b="0" cap="none" dirty="0" err="1" smtClean="0"/>
              <a:t>gearupwa</a:t>
            </a:r>
            <a:r>
              <a:rPr lang="en-US" b="0" cap="none" dirty="0" smtClean="0"/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b="0" cap="none" dirty="0" smtClean="0"/>
              <a:t>instagram.com/</a:t>
            </a:r>
            <a:r>
              <a:rPr lang="en-US" b="0" cap="none" dirty="0" err="1" smtClean="0"/>
              <a:t>gearupwa</a:t>
            </a:r>
            <a:r>
              <a:rPr lang="en-US" b="0" cap="none" dirty="0" smtClean="0"/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b="0" cap="none" dirty="0" err="1" smtClean="0"/>
              <a:t>Youtube</a:t>
            </a:r>
            <a:r>
              <a:rPr lang="en-US" b="0" cap="none" dirty="0"/>
              <a:t>: </a:t>
            </a:r>
            <a:r>
              <a:rPr lang="en-US" b="0" cap="none" dirty="0">
                <a:hlinkClick r:id="rId3"/>
              </a:rPr>
              <a:t>http://</a:t>
            </a:r>
            <a:r>
              <a:rPr lang="en-US" b="0" cap="none" dirty="0" smtClean="0">
                <a:hlinkClick r:id="rId3"/>
              </a:rPr>
              <a:t>bit.ly/waguYoutube</a:t>
            </a:r>
            <a:r>
              <a:rPr lang="en-US" b="0" cap="none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42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Resources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4212" y="5504688"/>
            <a:ext cx="105263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hlinkClick r:id="rId2"/>
              </a:rPr>
              <a:t>WWW.GEARUP.WA.GOV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50039" cy="460214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4693246">
            <a:off x="3164991" y="2085440"/>
            <a:ext cx="914400" cy="914400"/>
          </a:xfrm>
          <a:prstGeom prst="rightArrow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3251094">
            <a:off x="8761411" y="839134"/>
            <a:ext cx="914400" cy="914400"/>
          </a:xfrm>
          <a:prstGeom prst="rightArrow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earup.wa.gov/sites/default/files/images/pages/college_admiss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83047"/>
            <a:ext cx="5715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earup.wa.gov/sites/default/files/images/pages/campus_visits_we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2368"/>
            <a:ext cx="5715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earup.wa.gov/sites/default/files/images/pages/collegegoingcultur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33726"/>
            <a:ext cx="5715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gearup.wa.gov/sites/default/files/images/pages/family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06" y="4297191"/>
            <a:ext cx="5715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gearup.wa.gov/sites/default/files/images/pages/finaid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06" y="237130"/>
            <a:ext cx="5715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gearup.wa.gov/sites/default/files/images/pages/grantmanagement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06" y="1596833"/>
            <a:ext cx="57150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gearup.wa.gov/sites/default/files/images/pages/transitions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41" y="2947012"/>
            <a:ext cx="5715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3588" y="4892503"/>
            <a:ext cx="8534400" cy="15070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WAGU Resources</a:t>
            </a:r>
          </a:p>
          <a:p>
            <a:r>
              <a:rPr lang="en-US" sz="1600" dirty="0"/>
              <a:t>http://gearup.wa.gov/resources/washington-state-gear-resources</a:t>
            </a:r>
          </a:p>
        </p:txBody>
      </p:sp>
    </p:spTree>
    <p:extLst>
      <p:ext uri="{BB962C8B-B14F-4D97-AF65-F5344CB8AC3E}">
        <p14:creationId xmlns:p14="http://schemas.microsoft.com/office/powerpoint/2010/main" val="83352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492" y="5072548"/>
            <a:ext cx="8534400" cy="1507067"/>
          </a:xfrm>
        </p:spPr>
        <p:txBody>
          <a:bodyPr/>
          <a:lstStyle/>
          <a:p>
            <a:r>
              <a:rPr lang="en-US" dirty="0" smtClean="0"/>
              <a:t>Family Newsletters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052" y="563880"/>
            <a:ext cx="8866300" cy="4239232"/>
          </a:xfrm>
        </p:spPr>
        <p:txBody>
          <a:bodyPr>
            <a:noAutofit/>
          </a:bodyPr>
          <a:lstStyle/>
          <a:p>
            <a:r>
              <a:rPr lang="en-US" dirty="0"/>
              <a:t>Monthly family newsletter templates with college readiness and financial aid information for grades 7 through 12. </a:t>
            </a:r>
            <a:endParaRPr lang="en-US" dirty="0" smtClean="0"/>
          </a:p>
          <a:p>
            <a:r>
              <a:rPr lang="en-US" dirty="0" smtClean="0"/>
              <a:t>Just </a:t>
            </a:r>
            <a:r>
              <a:rPr lang="en-US" dirty="0"/>
              <a:t>add your school logo, events and contact information to customize for your school!</a:t>
            </a:r>
          </a:p>
          <a:p>
            <a:r>
              <a:rPr lang="en-US" dirty="0"/>
              <a:t>Share with families:</a:t>
            </a:r>
          </a:p>
          <a:p>
            <a:pPr lvl="1"/>
            <a:r>
              <a:rPr lang="en-US" dirty="0"/>
              <a:t>Mail home.</a:t>
            </a:r>
          </a:p>
          <a:p>
            <a:pPr lvl="1"/>
            <a:r>
              <a:rPr lang="en-US" dirty="0"/>
              <a:t>Hand out copies at workshops, school or sports events.</a:t>
            </a:r>
          </a:p>
          <a:p>
            <a:pPr lvl="1"/>
            <a:r>
              <a:rPr lang="en-US" dirty="0"/>
              <a:t>Email a copy home.</a:t>
            </a:r>
          </a:p>
          <a:p>
            <a:pPr lvl="1"/>
            <a:r>
              <a:rPr lang="en-US" dirty="0"/>
              <a:t>Make it available online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Distribute through Skyward or other SIS.</a:t>
            </a:r>
          </a:p>
          <a:p>
            <a:pPr lvl="1"/>
            <a:r>
              <a:rPr lang="en-US" dirty="0" smtClean="0"/>
              <a:t>Post in the community. </a:t>
            </a:r>
            <a:endParaRPr lang="en-US" dirty="0"/>
          </a:p>
          <a:p>
            <a:r>
              <a:rPr lang="en-US" dirty="0"/>
              <a:t>Newsletter Topics by Grade in English and </a:t>
            </a:r>
            <a:r>
              <a:rPr lang="en-US" dirty="0" smtClean="0"/>
              <a:t>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78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63404"/>
            <a:ext cx="8534400" cy="1507067"/>
          </a:xfrm>
        </p:spPr>
        <p:txBody>
          <a:bodyPr/>
          <a:lstStyle/>
          <a:p>
            <a:r>
              <a:rPr lang="en-US" dirty="0" smtClean="0"/>
              <a:t>CAMPUS VISITS – NEW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784943"/>
            <a:ext cx="9730458" cy="361526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Grade-level Campus Benchmarks – See handout.</a:t>
            </a:r>
          </a:p>
          <a:p>
            <a:r>
              <a:rPr lang="en-US" sz="2400" b="1" dirty="0" smtClean="0">
                <a:hlinkClick r:id="rId2"/>
              </a:rPr>
              <a:t>Getting </a:t>
            </a:r>
            <a:r>
              <a:rPr lang="en-US" sz="2400" b="1" dirty="0">
                <a:hlinkClick r:id="rId2"/>
              </a:rPr>
              <a:t>Ready for Campus Visits: A GEAR UP Handbook for Providing Campus Visits for Middle and High School </a:t>
            </a:r>
            <a:r>
              <a:rPr lang="en-US" sz="2400" b="1" dirty="0" smtClean="0">
                <a:hlinkClick r:id="rId2"/>
              </a:rPr>
              <a:t>Students</a:t>
            </a:r>
            <a:r>
              <a:rPr lang="en-US" sz="2400" b="1" dirty="0" smtClean="0"/>
              <a:t>. </a:t>
            </a:r>
            <a:r>
              <a:rPr lang="en-US" sz="2400" dirty="0" smtClean="0"/>
              <a:t>Includes </a:t>
            </a:r>
            <a:r>
              <a:rPr lang="en-US" sz="2400" dirty="0"/>
              <a:t>best practices and resources to help plan meaningful on-campus experiences. Contains replicable, customizable tools.</a:t>
            </a:r>
          </a:p>
          <a:p>
            <a:r>
              <a:rPr lang="en-US" sz="2400" b="1" dirty="0">
                <a:hlinkClick r:id="rId3"/>
              </a:rPr>
              <a:t>Washington Campus Visit Information for GEAR UP Groups: </a:t>
            </a:r>
            <a:r>
              <a:rPr lang="en-US" sz="2400" b="1" dirty="0" smtClean="0">
                <a:hlinkClick r:id="rId3"/>
              </a:rPr>
              <a:t>2017-18</a:t>
            </a:r>
            <a:r>
              <a:rPr lang="en-US" sz="2400" b="1" dirty="0" smtClean="0"/>
              <a:t>. </a:t>
            </a:r>
            <a:r>
              <a:rPr lang="en-US" sz="2400" dirty="0" smtClean="0"/>
              <a:t>Washington's </a:t>
            </a:r>
            <a:r>
              <a:rPr lang="en-US" sz="2400" dirty="0"/>
              <a:t>colleges and universities offer a variety of activities for middle and high school tour groups. This matrix provides the necessary contact and background information to help coordinate a GEAR UP campus visit. </a:t>
            </a:r>
          </a:p>
        </p:txBody>
      </p:sp>
    </p:spTree>
    <p:extLst>
      <p:ext uri="{BB962C8B-B14F-4D97-AF65-F5344CB8AC3E}">
        <p14:creationId xmlns:p14="http://schemas.microsoft.com/office/powerpoint/2010/main" val="73158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36" y="4898812"/>
            <a:ext cx="8534400" cy="1507067"/>
          </a:xfrm>
        </p:spPr>
        <p:txBody>
          <a:bodyPr/>
          <a:lstStyle/>
          <a:p>
            <a:r>
              <a:rPr lang="en-US" dirty="0" smtClean="0"/>
              <a:t>Career &amp; College ready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Grade Level Benchmarks.</a:t>
            </a:r>
          </a:p>
          <a:p>
            <a:r>
              <a:rPr lang="en-US" sz="3200" dirty="0" smtClean="0"/>
              <a:t>Comprehensive.</a:t>
            </a:r>
          </a:p>
          <a:p>
            <a:r>
              <a:rPr lang="en-US" sz="3200" dirty="0" smtClean="0"/>
              <a:t>Aligned with What Works Recommendations and RACI.</a:t>
            </a:r>
          </a:p>
          <a:p>
            <a:r>
              <a:rPr lang="en-US" sz="3200" dirty="0" smtClean="0"/>
              <a:t>See handout.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8256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36" y="4898812"/>
            <a:ext cx="8534400" cy="1507067"/>
          </a:xfrm>
        </p:spPr>
        <p:txBody>
          <a:bodyPr/>
          <a:lstStyle/>
          <a:p>
            <a:r>
              <a:rPr lang="en-US" dirty="0" smtClean="0"/>
              <a:t>Family </a:t>
            </a:r>
            <a:r>
              <a:rPr lang="en-US" dirty="0" smtClean="0"/>
              <a:t>Engagement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Family Engagement Guide.</a:t>
            </a:r>
          </a:p>
          <a:p>
            <a:r>
              <a:rPr lang="en-US" sz="3200" dirty="0" smtClean="0"/>
              <a:t>Family Workshop PowerPoint Templates and Activity Ideas.</a:t>
            </a:r>
          </a:p>
          <a:p>
            <a:r>
              <a:rPr lang="en-US" sz="3200" dirty="0" smtClean="0"/>
              <a:t>3 Per Grade.</a:t>
            </a:r>
          </a:p>
          <a:p>
            <a:r>
              <a:rPr lang="en-US" sz="3200" dirty="0" smtClean="0"/>
              <a:t>Customizable.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6385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36" y="5045116"/>
            <a:ext cx="8534400" cy="1507067"/>
          </a:xfrm>
        </p:spPr>
        <p:txBody>
          <a:bodyPr/>
          <a:lstStyle/>
          <a:p>
            <a:r>
              <a:rPr lang="en-US" dirty="0" smtClean="0"/>
              <a:t>Grant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051" y="563880"/>
            <a:ext cx="8735671" cy="4776216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Coordinator Manual</a:t>
            </a:r>
          </a:p>
          <a:p>
            <a:pPr lvl="1"/>
            <a:r>
              <a:rPr lang="en-US" dirty="0"/>
              <a:t>Section I: Program Information</a:t>
            </a:r>
          </a:p>
          <a:p>
            <a:pPr lvl="1"/>
            <a:r>
              <a:rPr lang="en-US" dirty="0"/>
              <a:t>Section II: Washington State GEAR UP Goals &amp; Objectives</a:t>
            </a:r>
          </a:p>
          <a:p>
            <a:pPr lvl="1"/>
            <a:r>
              <a:rPr lang="en-US" dirty="0"/>
              <a:t>Section III: Expenditures &amp; Reimbursement Procedures</a:t>
            </a:r>
          </a:p>
          <a:p>
            <a:pPr lvl="1"/>
            <a:r>
              <a:rPr lang="en-US" dirty="0"/>
              <a:t>Section IV: In-Kind </a:t>
            </a:r>
            <a:r>
              <a:rPr lang="en-US" dirty="0" smtClean="0"/>
              <a:t>and Cash Match Documentation and Reporting</a:t>
            </a:r>
            <a:endParaRPr lang="en-US" dirty="0"/>
          </a:p>
          <a:p>
            <a:pPr lvl="1"/>
            <a:r>
              <a:rPr lang="en-US" dirty="0"/>
              <a:t>Section V: Data Collection and Reporting</a:t>
            </a:r>
          </a:p>
          <a:p>
            <a:pPr lvl="1"/>
            <a:r>
              <a:rPr lang="en-US" dirty="0"/>
              <a:t>Section VI: Additional Forms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2278127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48" y="5008540"/>
            <a:ext cx="8534400" cy="1507067"/>
          </a:xfrm>
        </p:spPr>
        <p:txBody>
          <a:bodyPr/>
          <a:lstStyle/>
          <a:p>
            <a:r>
              <a:rPr lang="en-US" dirty="0" smtClean="0"/>
              <a:t>Professional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 </a:t>
            </a:r>
            <a:r>
              <a:rPr lang="en-US" sz="2800" dirty="0"/>
              <a:t>Alliance Academy – Middle School </a:t>
            </a:r>
            <a:r>
              <a:rPr lang="en-US" sz="2800" dirty="0" smtClean="0"/>
              <a:t>Module.</a:t>
            </a:r>
            <a:endParaRPr lang="en-US" sz="2800" dirty="0"/>
          </a:p>
          <a:p>
            <a:r>
              <a:rPr lang="en-US" sz="2800" dirty="0"/>
              <a:t>NCAN </a:t>
            </a:r>
            <a:r>
              <a:rPr lang="en-US" sz="2800" dirty="0" smtClean="0"/>
              <a:t>E-learning.</a:t>
            </a:r>
            <a:endParaRPr lang="en-US" sz="2800" dirty="0"/>
          </a:p>
          <a:p>
            <a:r>
              <a:rPr lang="en-US" sz="2800" dirty="0"/>
              <a:t>WCAN College Bound Regional </a:t>
            </a:r>
            <a:r>
              <a:rPr lang="en-US" sz="2800" dirty="0" smtClean="0"/>
              <a:t>Officers.</a:t>
            </a:r>
            <a:endParaRPr lang="en-US" sz="2800" dirty="0"/>
          </a:p>
          <a:p>
            <a:r>
              <a:rPr lang="en-US" sz="2800" dirty="0"/>
              <a:t>Check &amp; Connect Mentoring </a:t>
            </a:r>
            <a:r>
              <a:rPr lang="en-US" sz="2800" dirty="0" smtClean="0"/>
              <a:t>Support from Mentoring Works WA.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6784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68" y="4864608"/>
            <a:ext cx="8534400" cy="1507067"/>
          </a:xfrm>
        </p:spPr>
        <p:txBody>
          <a:bodyPr/>
          <a:lstStyle/>
          <a:p>
            <a:r>
              <a:rPr lang="en-US" dirty="0" smtClean="0"/>
              <a:t>LET’s SEARCH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2052" y="563880"/>
            <a:ext cx="8534400" cy="430072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With your team, spend some time searching the website to get acquainted.</a:t>
            </a:r>
          </a:p>
          <a:p>
            <a:r>
              <a:rPr lang="en-US" sz="2800" dirty="0" smtClean="0"/>
              <a:t>What is one thing you found that will be helpful?</a:t>
            </a:r>
          </a:p>
          <a:p>
            <a:r>
              <a:rPr lang="en-US" sz="2800" dirty="0" smtClean="0"/>
              <a:t>What is one thing you can’t find that you’d like to have?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If you don’t have a laptop, the site does well on a phone or other device.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28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 overview &amp; Tabled topics.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2052" y="563880"/>
            <a:ext cx="8534400" cy="4291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Today is about building a foundation.</a:t>
            </a:r>
          </a:p>
          <a:p>
            <a:r>
              <a:rPr lang="en-US" dirty="0" smtClean="0"/>
              <a:t>Understanding </a:t>
            </a:r>
            <a:r>
              <a:rPr lang="en-US" dirty="0"/>
              <a:t>E</a:t>
            </a:r>
            <a:r>
              <a:rPr lang="en-US" dirty="0" smtClean="0"/>
              <a:t>xpectations.</a:t>
            </a:r>
          </a:p>
          <a:p>
            <a:r>
              <a:rPr lang="en-US" dirty="0" smtClean="0"/>
              <a:t>Community of Support.</a:t>
            </a:r>
          </a:p>
          <a:p>
            <a:r>
              <a:rPr lang="en-US" dirty="0" smtClean="0"/>
              <a:t>Resource Base.</a:t>
            </a:r>
          </a:p>
          <a:p>
            <a:endParaRPr lang="en-US" dirty="0"/>
          </a:p>
          <a:p>
            <a:r>
              <a:rPr lang="en-US" dirty="0" smtClean="0"/>
              <a:t>You aren’t going to get everything you need today…it’s a process.</a:t>
            </a:r>
          </a:p>
          <a:p>
            <a:pPr lvl="1"/>
            <a:r>
              <a:rPr lang="en-US" dirty="0" smtClean="0"/>
              <a:t>A19 &amp; Match Webinar</a:t>
            </a:r>
          </a:p>
          <a:p>
            <a:pPr lvl="1"/>
            <a:r>
              <a:rPr lang="en-US" dirty="0" smtClean="0"/>
              <a:t>Portal/Data Entry Webinar</a:t>
            </a:r>
          </a:p>
          <a:p>
            <a:pPr lvl="1"/>
            <a:r>
              <a:rPr lang="en-US" dirty="0" smtClean="0"/>
              <a:t>Continued workshops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12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28" y="5090836"/>
            <a:ext cx="8534400" cy="1507067"/>
          </a:xfrm>
        </p:spPr>
        <p:txBody>
          <a:bodyPr/>
          <a:lstStyle/>
          <a:p>
            <a:r>
              <a:rPr lang="en-US" dirty="0" smtClean="0"/>
              <a:t>Team time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81468" y="627888"/>
            <a:ext cx="8534400" cy="494995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Wow, that was a lot. And we aren’t done yet.</a:t>
            </a:r>
            <a:endParaRPr lang="en-US" sz="2800" dirty="0"/>
          </a:p>
          <a:p>
            <a:r>
              <a:rPr lang="en-US" sz="2800" dirty="0" smtClean="0"/>
              <a:t>Now that you have new information, spend some time with your team discussing what you’ve learned, what you still need to learn, and how you are going to move forward.</a:t>
            </a:r>
          </a:p>
          <a:p>
            <a:pPr lvl="1"/>
            <a:r>
              <a:rPr lang="en-US" sz="2600" dirty="0" smtClean="0"/>
              <a:t>How do you get the fiscal work started?</a:t>
            </a:r>
          </a:p>
          <a:p>
            <a:pPr lvl="1"/>
            <a:r>
              <a:rPr lang="en-US" sz="2600" dirty="0" smtClean="0"/>
              <a:t>How do you get activities on the calendar? </a:t>
            </a:r>
          </a:p>
          <a:p>
            <a:pPr lvl="1"/>
            <a:r>
              <a:rPr lang="en-US" sz="2600" dirty="0" smtClean="0"/>
              <a:t>How will you promote your program?</a:t>
            </a:r>
          </a:p>
          <a:p>
            <a:pPr lvl="1"/>
            <a:r>
              <a:rPr lang="en-US" sz="2600" dirty="0" smtClean="0"/>
              <a:t>How will you engage students and families?</a:t>
            </a:r>
          </a:p>
          <a:p>
            <a:pPr lvl="1"/>
            <a:r>
              <a:rPr lang="en-US" sz="2600" dirty="0" smtClean="0"/>
              <a:t>How will you engage staff? </a:t>
            </a:r>
          </a:p>
          <a:p>
            <a:pPr lvl="1"/>
            <a:r>
              <a:rPr lang="en-US" sz="2600" dirty="0" smtClean="0"/>
              <a:t>What do you need to do in the next 45 days? Remember the RACI?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963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48" y="5191420"/>
            <a:ext cx="8534400" cy="1507067"/>
          </a:xfrm>
        </p:spPr>
        <p:txBody>
          <a:bodyPr/>
          <a:lstStyle/>
          <a:p>
            <a:r>
              <a:rPr lang="en-US" b="1" dirty="0" smtClean="0"/>
              <a:t>Spending the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72" y="1078992"/>
            <a:ext cx="9708452" cy="4014216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Funding awards as of October 1, 2017.</a:t>
            </a:r>
          </a:p>
          <a:p>
            <a:pPr lvl="1"/>
            <a:r>
              <a:rPr lang="en-US" sz="2800" dirty="0" smtClean="0"/>
              <a:t>Contract period is October 1, 2017 through August 31, 2018. </a:t>
            </a:r>
          </a:p>
          <a:p>
            <a:pPr lvl="1"/>
            <a:r>
              <a:rPr lang="en-US" sz="2800" dirty="0" smtClean="0"/>
              <a:t>Only activities and expenditures in your final Work Plan and Budget are allowable. </a:t>
            </a:r>
          </a:p>
          <a:p>
            <a:pPr lvl="1"/>
            <a:r>
              <a:rPr lang="en-US" sz="2800" dirty="0" smtClean="0"/>
              <a:t>Engage your business office as soon as possible.</a:t>
            </a:r>
          </a:p>
          <a:p>
            <a:pPr lvl="1"/>
            <a:r>
              <a:rPr lang="en-US" sz="2800" dirty="0" smtClean="0"/>
              <a:t>Determine who is in charge of approving purchases/expenditures and get a system in place.</a:t>
            </a:r>
          </a:p>
          <a:p>
            <a:pPr lvl="1"/>
            <a:r>
              <a:rPr lang="en-US" sz="2800" dirty="0" smtClean="0"/>
              <a:t>Need to make a revision? Contact Marcie. 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98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48" y="5008540"/>
            <a:ext cx="8534400" cy="1507067"/>
          </a:xfrm>
        </p:spPr>
        <p:txBody>
          <a:bodyPr/>
          <a:lstStyle/>
          <a:p>
            <a:r>
              <a:rPr lang="en-US" dirty="0" smtClean="0"/>
              <a:t>Partner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324" y="874776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Our partners</a:t>
            </a:r>
          </a:p>
          <a:p>
            <a:pPr lvl="1"/>
            <a:r>
              <a:rPr lang="en-US" sz="2600" dirty="0" smtClean="0"/>
              <a:t>Challenge Applications</a:t>
            </a:r>
          </a:p>
          <a:p>
            <a:pPr lvl="1"/>
            <a:r>
              <a:rPr lang="en-US" sz="2600" dirty="0" smtClean="0"/>
              <a:t>Focus Training</a:t>
            </a:r>
          </a:p>
          <a:p>
            <a:pPr lvl="1"/>
            <a:r>
              <a:rPr lang="en-US" sz="2600" dirty="0" smtClean="0"/>
              <a:t>Seeds </a:t>
            </a:r>
          </a:p>
          <a:p>
            <a:pPr lvl="1"/>
            <a:endParaRPr lang="en-US" sz="2600" dirty="0"/>
          </a:p>
          <a:p>
            <a:r>
              <a:rPr lang="en-US" sz="2800" dirty="0" smtClean="0"/>
              <a:t>Supplemental funding requests are due December 29.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2421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48" y="5191420"/>
            <a:ext cx="8534400" cy="1507067"/>
          </a:xfrm>
        </p:spPr>
        <p:txBody>
          <a:bodyPr/>
          <a:lstStyle/>
          <a:p>
            <a:r>
              <a:rPr lang="en-US" b="1" dirty="0" smtClean="0"/>
              <a:t>REIMBURSEMENTS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72" y="1078992"/>
            <a:ext cx="9708452" cy="4581144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Final Grant 3 A19s must be </a:t>
            </a:r>
            <a:r>
              <a:rPr lang="en-US" sz="2800" b="1" i="1" dirty="0" smtClean="0"/>
              <a:t>received by </a:t>
            </a:r>
            <a:r>
              <a:rPr lang="en-US" sz="2800" dirty="0" smtClean="0"/>
              <a:t>November 30. Any items received after that date will not be reimbursed.</a:t>
            </a:r>
          </a:p>
          <a:p>
            <a:pPr lvl="1"/>
            <a:r>
              <a:rPr lang="en-US" sz="2800" dirty="0" smtClean="0"/>
              <a:t>First Grant 4 A19s</a:t>
            </a:r>
            <a:r>
              <a:rPr lang="en-US" sz="2800" b="1" i="1" dirty="0" smtClean="0"/>
              <a:t> and</a:t>
            </a:r>
            <a:r>
              <a:rPr lang="en-US" sz="2800" dirty="0" smtClean="0"/>
              <a:t> Match are due:</a:t>
            </a:r>
          </a:p>
          <a:p>
            <a:pPr lvl="2"/>
            <a:r>
              <a:rPr lang="en-US" sz="2600" dirty="0" smtClean="0"/>
              <a:t>the week of December 8 for new grantees</a:t>
            </a:r>
          </a:p>
          <a:p>
            <a:pPr lvl="3"/>
            <a:r>
              <a:rPr lang="en-US" sz="2400" dirty="0" smtClean="0"/>
              <a:t>Davenport, North Beach, East Valley, and Bellingham</a:t>
            </a:r>
          </a:p>
          <a:p>
            <a:pPr lvl="2"/>
            <a:r>
              <a:rPr lang="en-US" sz="2600" dirty="0"/>
              <a:t>t</a:t>
            </a:r>
            <a:r>
              <a:rPr lang="en-US" sz="2600" dirty="0" smtClean="0"/>
              <a:t>he week of November 25 for all others.</a:t>
            </a: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42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Miscellaneous stuff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7700" y="1311316"/>
            <a:ext cx="8534400" cy="34252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cap="none" dirty="0" smtClean="0"/>
              <a:t>Incentives – what do you want?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cap="none" dirty="0" smtClean="0"/>
              <a:t>Site visits – soon!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cap="none" dirty="0" smtClean="0"/>
              <a:t>Job descriptions – did you send it?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cap="none" dirty="0" smtClean="0"/>
              <a:t>Staff contact information – do we have the right people?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4211" y="5056292"/>
            <a:ext cx="8534400" cy="1507067"/>
          </a:xfrm>
        </p:spPr>
        <p:txBody>
          <a:bodyPr/>
          <a:lstStyle/>
          <a:p>
            <a:r>
              <a:rPr lang="en-US" b="1" dirty="0" smtClean="0"/>
              <a:t>Contact Information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4211" y="961812"/>
            <a:ext cx="4937655" cy="3615267"/>
          </a:xfrm>
        </p:spPr>
        <p:txBody>
          <a:bodyPr>
            <a:noAutofit/>
          </a:bodyPr>
          <a:lstStyle/>
          <a:p>
            <a:r>
              <a:rPr lang="en-US" sz="1600" b="1" dirty="0"/>
              <a:t>Marcie </a:t>
            </a:r>
            <a:r>
              <a:rPr lang="en-US" sz="1600" b="1" dirty="0" smtClean="0"/>
              <a:t>Sample, Associate Director</a:t>
            </a:r>
          </a:p>
          <a:p>
            <a:pPr lvl="1"/>
            <a:r>
              <a:rPr lang="en-US" sz="1600" dirty="0" smtClean="0"/>
              <a:t>Grant </a:t>
            </a:r>
            <a:r>
              <a:rPr lang="en-US" sz="1600" dirty="0"/>
              <a:t>Program Oversight, Lead Liaison for School Partnerships, Work Plan, Budget Planning &amp; Implementation, Site Visits and Compliance Monitoring, Program Evaluation</a:t>
            </a:r>
          </a:p>
          <a:p>
            <a:pPr lvl="1"/>
            <a:r>
              <a:rPr lang="en-US" sz="1600" dirty="0" smtClean="0"/>
              <a:t>Work:360.753.7788 </a:t>
            </a:r>
            <a:endParaRPr lang="en-US" sz="1600" dirty="0"/>
          </a:p>
          <a:p>
            <a:pPr lvl="1"/>
            <a:r>
              <a:rPr lang="en-US" sz="1600" dirty="0"/>
              <a:t>marcies@wsac.wa.gov 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1600" b="1" dirty="0" smtClean="0"/>
              <a:t>Kelly Keeney, Program </a:t>
            </a:r>
            <a:r>
              <a:rPr lang="en-US" sz="1600" b="1" dirty="0"/>
              <a:t>Specialist </a:t>
            </a:r>
            <a:r>
              <a:rPr lang="en-US" sz="1600" b="1" dirty="0" smtClean="0"/>
              <a:t>2</a:t>
            </a:r>
          </a:p>
          <a:p>
            <a:pPr lvl="1"/>
            <a:r>
              <a:rPr lang="en-US" sz="1600" dirty="0" smtClean="0"/>
              <a:t>Event </a:t>
            </a:r>
            <a:r>
              <a:rPr lang="en-US" sz="1600" dirty="0"/>
              <a:t>Planning, Meeting Information &amp; RSVP, Travel Arrangements, WSAC Portal Assistance, Data Collection &amp; </a:t>
            </a:r>
            <a:r>
              <a:rPr lang="en-US" sz="1600" dirty="0" smtClean="0"/>
              <a:t>Reporting</a:t>
            </a:r>
            <a:endParaRPr lang="en-US" sz="1600" dirty="0"/>
          </a:p>
          <a:p>
            <a:pPr lvl="1"/>
            <a:r>
              <a:rPr lang="en-US" sz="1600" dirty="0" smtClean="0"/>
              <a:t>Work</a:t>
            </a:r>
            <a:r>
              <a:rPr lang="en-US" sz="1600" dirty="0"/>
              <a:t>: </a:t>
            </a:r>
            <a:r>
              <a:rPr lang="en-US" sz="1600" dirty="0" smtClean="0"/>
              <a:t>360.753.7838 | FAX</a:t>
            </a:r>
            <a:r>
              <a:rPr lang="en-US" sz="1600" dirty="0"/>
              <a:t>: 360.704.6238</a:t>
            </a:r>
          </a:p>
          <a:p>
            <a:pPr lvl="1"/>
            <a:r>
              <a:rPr lang="en-US" sz="1600" dirty="0"/>
              <a:t>kellyk@wsac.wa.gov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63733" y="72812"/>
            <a:ext cx="4991947" cy="5237480"/>
          </a:xfrm>
        </p:spPr>
        <p:txBody>
          <a:bodyPr>
            <a:noAutofit/>
          </a:bodyPr>
          <a:lstStyle/>
          <a:p>
            <a:r>
              <a:rPr lang="it-IT" sz="1600" b="1" dirty="0"/>
              <a:t>Lori </a:t>
            </a:r>
            <a:r>
              <a:rPr lang="it-IT" sz="1600" b="1" dirty="0" smtClean="0"/>
              <a:t>Vani, </a:t>
            </a:r>
            <a:r>
              <a:rPr lang="en-US" sz="1600" b="1" dirty="0" smtClean="0"/>
              <a:t>Program Manager</a:t>
            </a:r>
          </a:p>
          <a:p>
            <a:pPr lvl="1"/>
            <a:r>
              <a:rPr lang="en-US" sz="1600" dirty="0" smtClean="0"/>
              <a:t>A19 </a:t>
            </a:r>
            <a:r>
              <a:rPr lang="en-US" sz="1600" dirty="0"/>
              <a:t>Reimbursement Process and Match, Expenditure </a:t>
            </a:r>
            <a:r>
              <a:rPr lang="en-US" sz="1600" dirty="0" err="1"/>
              <a:t>Allowability</a:t>
            </a:r>
            <a:r>
              <a:rPr lang="en-US" sz="1600" dirty="0"/>
              <a:t> &amp; Documentation</a:t>
            </a:r>
          </a:p>
          <a:p>
            <a:pPr lvl="1"/>
            <a:r>
              <a:rPr lang="it-IT" sz="1600" dirty="0"/>
              <a:t>Work:360.753.7789 </a:t>
            </a:r>
            <a:r>
              <a:rPr lang="it-IT" sz="1600" dirty="0" smtClean="0"/>
              <a:t>| FAX</a:t>
            </a:r>
            <a:r>
              <a:rPr lang="it-IT" sz="1600" dirty="0"/>
              <a:t>: 360.704.6249</a:t>
            </a:r>
          </a:p>
          <a:p>
            <a:pPr lvl="1"/>
            <a:r>
              <a:rPr lang="it-IT" sz="1600" dirty="0"/>
              <a:t>loriv@wsac.wa.gov </a:t>
            </a:r>
            <a:endParaRPr lang="it-IT" sz="1600" dirty="0" smtClean="0"/>
          </a:p>
          <a:p>
            <a:pPr lvl="1"/>
            <a:endParaRPr lang="it-IT" sz="1600" dirty="0" smtClean="0"/>
          </a:p>
          <a:p>
            <a:pPr lvl="1"/>
            <a:endParaRPr lang="it-IT" sz="1600" dirty="0" smtClean="0"/>
          </a:p>
          <a:p>
            <a:r>
              <a:rPr lang="en-US" sz="1600" b="1" dirty="0" smtClean="0"/>
              <a:t>Beth Kelly, Assistant Director</a:t>
            </a:r>
          </a:p>
          <a:p>
            <a:pPr lvl="1"/>
            <a:r>
              <a:rPr lang="en-US" sz="1600" dirty="0" smtClean="0"/>
              <a:t>Professional </a:t>
            </a:r>
            <a:r>
              <a:rPr lang="en-US" sz="1600" dirty="0"/>
              <a:t>Development, Resource Development, Postsecondary Coordination/On-Campus Experiences</a:t>
            </a:r>
          </a:p>
          <a:p>
            <a:pPr lvl="1"/>
            <a:r>
              <a:rPr lang="en-US" sz="1600" dirty="0" smtClean="0"/>
              <a:t>Work:360.753.7826 </a:t>
            </a:r>
          </a:p>
          <a:p>
            <a:pPr lvl="1"/>
            <a:r>
              <a:rPr lang="en-US" sz="1600" dirty="0" smtClean="0"/>
              <a:t> bethk@wsac.wa.gov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333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182052" y="774192"/>
            <a:ext cx="8534400" cy="361526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GEAR UP stands for Gaining Early Awareness and Readiness for Undergraduate Programs.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Washington State GEAR UP is a partnership among the Washington Student Achievement Council, the Office of the Governor, postsecondary institutions, State Board for Community and Technical Colleges.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Various program partners to support implementation.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Partnerships.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684212" y="557784"/>
            <a:ext cx="4937655" cy="3615267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Washington State Employees Credit Union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Family and student events, financial literacy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Office of Superintendent of Public Instruction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Career Guidance Washington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Financial Literacy guidance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Washington College Access Network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Southern Region Education Board, Go Alliance Academy training modules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780701" y="1124713"/>
            <a:ext cx="4934479" cy="3615266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Challenge Applications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On-site student development (leadership, goal setting, non-cognitive skills, and more)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Train the trainer for staff, experiential learning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Focus Training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On-site student development events related to building a college going identity/culture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Co-host summer camps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Seeds Training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Co-host summer camps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Potential on-site student development events (TBD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42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832" y="5200564"/>
            <a:ext cx="11001599" cy="150706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Priority Schools: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7th – 12th </a:t>
            </a:r>
            <a:r>
              <a:rPr lang="en-US" sz="3200" dirty="0" smtClean="0"/>
              <a:t>Grade (Concurrently), Eligible Students.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203597"/>
              </p:ext>
            </p:extLst>
          </p:nvPr>
        </p:nvGraphicFramePr>
        <p:xfrm>
          <a:off x="455833" y="237744"/>
          <a:ext cx="845956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412">
                  <a:extLst>
                    <a:ext uri="{9D8B030D-6E8A-4147-A177-3AD203B41FA5}">
                      <a16:colId xmlns:a16="http://schemas.microsoft.com/office/drawing/2014/main" val="3723600091"/>
                    </a:ext>
                  </a:extLst>
                </a:gridCol>
                <a:gridCol w="2789097">
                  <a:extLst>
                    <a:ext uri="{9D8B030D-6E8A-4147-A177-3AD203B41FA5}">
                      <a16:colId xmlns:a16="http://schemas.microsoft.com/office/drawing/2014/main" val="1574705604"/>
                    </a:ext>
                  </a:extLst>
                </a:gridCol>
                <a:gridCol w="2698058">
                  <a:extLst>
                    <a:ext uri="{9D8B030D-6E8A-4147-A177-3AD203B41FA5}">
                      <a16:colId xmlns:a16="http://schemas.microsoft.com/office/drawing/2014/main" val="1169500405"/>
                    </a:ext>
                  </a:extLst>
                </a:gridCol>
              </a:tblGrid>
              <a:tr h="345937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+mn-lt"/>
                        </a:rPr>
                        <a:t>SCHOOL</a:t>
                      </a:r>
                      <a:r>
                        <a:rPr lang="en-US" sz="1600" b="1" i="0" baseline="0" dirty="0" smtClean="0">
                          <a:latin typeface="+mn-lt"/>
                        </a:rPr>
                        <a:t> NAME</a:t>
                      </a:r>
                      <a:endParaRPr lang="en-US" sz="1600" b="1" i="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+mn-lt"/>
                        </a:rPr>
                        <a:t>LOCATION</a:t>
                      </a:r>
                      <a:endParaRPr lang="en-US" sz="1600" b="1" i="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+mn-lt"/>
                        </a:rPr>
                        <a:t># GEAR UP STUDENTS</a:t>
                      </a:r>
                      <a:endParaRPr lang="en-US" sz="1600" b="1" i="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499657"/>
                  </a:ext>
                </a:extLst>
              </a:tr>
              <a:tr h="3049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CHOICE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Shelton/West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240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542471"/>
                  </a:ext>
                </a:extLst>
              </a:tr>
              <a:tr h="27574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Davenport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Davenport/East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403483"/>
                  </a:ext>
                </a:extLst>
              </a:tr>
              <a:tr h="27574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Klickitat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Klickitat/Central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32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095296"/>
                  </a:ext>
                </a:extLst>
              </a:tr>
              <a:tr h="3049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Mansfield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Mansfield/Central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33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630070"/>
                  </a:ext>
                </a:extLst>
              </a:tr>
              <a:tr h="4160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North Beach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Ocean Shores/West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 209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57833"/>
                  </a:ext>
                </a:extLst>
              </a:tr>
              <a:tr h="3049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Rosalia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Rosalia</a:t>
                      </a:r>
                      <a:r>
                        <a:rPr lang="en-US" sz="1600" b="1" dirty="0" smtClean="0"/>
                        <a:t>/East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48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762804"/>
                  </a:ext>
                </a:extLst>
              </a:tr>
              <a:tr h="3049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Wilson Creek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Wilson</a:t>
                      </a:r>
                      <a:r>
                        <a:rPr lang="en-US" sz="1600" b="1" baseline="0" dirty="0" smtClean="0"/>
                        <a:t> Creek/Central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63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13402"/>
                  </a:ext>
                </a:extLst>
              </a:tr>
              <a:tr h="3049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Willapa</a:t>
                      </a:r>
                      <a:r>
                        <a:rPr lang="en-US" sz="1600" b="1" dirty="0" smtClean="0"/>
                        <a:t> Valley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Menlo/West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68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525866"/>
                  </a:ext>
                </a:extLst>
              </a:tr>
              <a:tr h="3049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Inchelium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Inchelium</a:t>
                      </a:r>
                      <a:r>
                        <a:rPr lang="en-US" sz="1600" b="1" dirty="0" smtClean="0"/>
                        <a:t>/East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78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142312"/>
                  </a:ext>
                </a:extLst>
              </a:tr>
              <a:tr h="3049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Naselle</a:t>
                      </a:r>
                      <a:r>
                        <a:rPr lang="en-US" sz="1600" b="1" dirty="0" smtClean="0"/>
                        <a:t>-Grays River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Naselle</a:t>
                      </a:r>
                      <a:r>
                        <a:rPr lang="en-US" sz="1600" b="1" dirty="0" smtClean="0"/>
                        <a:t>/West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79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87678"/>
                  </a:ext>
                </a:extLst>
              </a:tr>
              <a:tr h="3049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Pateros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Pateros/Central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95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869329"/>
                  </a:ext>
                </a:extLst>
              </a:tr>
              <a:tr h="27574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Wahkiakum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Cathlament</a:t>
                      </a:r>
                      <a:r>
                        <a:rPr lang="en-US" sz="1600" b="1" dirty="0" smtClean="0"/>
                        <a:t>/West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713586"/>
                  </a:ext>
                </a:extLst>
              </a:tr>
              <a:tr h="27574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White</a:t>
                      </a:r>
                      <a:r>
                        <a:rPr lang="en-US" sz="1600" b="1" baseline="0" dirty="0" smtClean="0"/>
                        <a:t> Pass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Randle/West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148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627456"/>
                  </a:ext>
                </a:extLst>
              </a:tr>
              <a:tr h="30499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13 </a:t>
                      </a:r>
                      <a:r>
                        <a:rPr lang="en-US" sz="1600" b="1" i="1" dirty="0" smtClean="0"/>
                        <a:t>Districts, 13 Schools</a:t>
                      </a:r>
                      <a:endParaRPr lang="en-US" sz="1600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1,365 students</a:t>
                      </a:r>
                      <a:endParaRPr lang="en-US" sz="16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836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8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196" y="5350933"/>
            <a:ext cx="11028236" cy="1507067"/>
          </a:xfrm>
        </p:spPr>
        <p:txBody>
          <a:bodyPr>
            <a:normAutofit/>
          </a:bodyPr>
          <a:lstStyle/>
          <a:p>
            <a:r>
              <a:rPr lang="en-US" dirty="0" smtClean="0"/>
              <a:t>COHORT Schools: Class of 2023, 7th-grad.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69320"/>
              </p:ext>
            </p:extLst>
          </p:nvPr>
        </p:nvGraphicFramePr>
        <p:xfrm>
          <a:off x="429197" y="331216"/>
          <a:ext cx="8879396" cy="555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760">
                  <a:extLst>
                    <a:ext uri="{9D8B030D-6E8A-4147-A177-3AD203B41FA5}">
                      <a16:colId xmlns:a16="http://schemas.microsoft.com/office/drawing/2014/main" val="3723600091"/>
                    </a:ext>
                  </a:extLst>
                </a:gridCol>
                <a:gridCol w="3169798">
                  <a:extLst>
                    <a:ext uri="{9D8B030D-6E8A-4147-A177-3AD203B41FA5}">
                      <a16:colId xmlns:a16="http://schemas.microsoft.com/office/drawing/2014/main" val="3426412537"/>
                    </a:ext>
                  </a:extLst>
                </a:gridCol>
                <a:gridCol w="3117838">
                  <a:extLst>
                    <a:ext uri="{9D8B030D-6E8A-4147-A177-3AD203B41FA5}">
                      <a16:colId xmlns:a16="http://schemas.microsoft.com/office/drawing/2014/main" val="1574705604"/>
                    </a:ext>
                  </a:extLst>
                </a:gridCol>
              </a:tblGrid>
              <a:tr h="43024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+mn-lt"/>
                        </a:rPr>
                        <a:t>DISTRICT</a:t>
                      </a:r>
                      <a:endParaRPr lang="en-US" sz="1600" b="1" i="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latin typeface="+mn-lt"/>
                        </a:rPr>
                        <a:t>LOCATION</a:t>
                      </a:r>
                      <a:endParaRPr lang="en-US" sz="1600" b="1" i="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+mn-lt"/>
                        </a:rPr>
                        <a:t># GEAR UP STUDENTS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499657"/>
                  </a:ext>
                </a:extLst>
              </a:tr>
              <a:tr h="355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Aberdeen (2)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Aberdeen/West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225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542471"/>
                  </a:ext>
                </a:extLst>
              </a:tr>
              <a:tr h="355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Bellingham (2)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Bellingham/West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225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403483"/>
                  </a:ext>
                </a:extLst>
              </a:tr>
              <a:tr h="355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Blaine (2)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Blaine/West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095296"/>
                  </a:ext>
                </a:extLst>
              </a:tr>
              <a:tr h="355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East Valley (2)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Spokane/East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225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630070"/>
                  </a:ext>
                </a:extLst>
              </a:tr>
              <a:tr h="355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Eastmont</a:t>
                      </a:r>
                      <a:r>
                        <a:rPr lang="en-US" sz="1600" b="1" dirty="0" smtClean="0"/>
                        <a:t> (2-1-1)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East</a:t>
                      </a:r>
                      <a:r>
                        <a:rPr lang="en-US" sz="1600" b="1" baseline="0" dirty="0" smtClean="0"/>
                        <a:t> Wenatchee/East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457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57833"/>
                  </a:ext>
                </a:extLst>
              </a:tr>
              <a:tr h="355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Everett (2)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Everett/West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762804"/>
                  </a:ext>
                </a:extLst>
              </a:tr>
              <a:tr h="355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Federal Way (2-1)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Auburn/Federal</a:t>
                      </a:r>
                      <a:r>
                        <a:rPr lang="en-US" sz="1600" b="1" baseline="0" dirty="0" smtClean="0"/>
                        <a:t> Way/West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441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264682"/>
                  </a:ext>
                </a:extLst>
              </a:tr>
              <a:tr h="355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Kettle Falls (2)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Kettle</a:t>
                      </a:r>
                      <a:r>
                        <a:rPr lang="en-US" sz="1600" b="1" baseline="0" dirty="0" smtClean="0"/>
                        <a:t> Falls/East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13402"/>
                  </a:ext>
                </a:extLst>
              </a:tr>
              <a:tr h="355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Ocean Beach (2)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Ilwaco</a:t>
                      </a:r>
                      <a:r>
                        <a:rPr lang="en-US" sz="1600" b="1" dirty="0" smtClean="0"/>
                        <a:t>/West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525866"/>
                  </a:ext>
                </a:extLst>
              </a:tr>
              <a:tr h="355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South Bend (2)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South Bend/West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142312"/>
                  </a:ext>
                </a:extLst>
              </a:tr>
              <a:tr h="355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Spokane (3-2)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Spokane/East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888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87678"/>
                  </a:ext>
                </a:extLst>
              </a:tr>
              <a:tr h="355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Vancouver (3-2)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Vancouver/West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855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869329"/>
                  </a:ext>
                </a:extLst>
              </a:tr>
              <a:tr h="355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West</a:t>
                      </a:r>
                      <a:r>
                        <a:rPr lang="en-US" sz="1600" b="1" baseline="0" dirty="0" smtClean="0"/>
                        <a:t> Valley (2)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Spokane/East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195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713586"/>
                  </a:ext>
                </a:extLst>
              </a:tr>
              <a:tr h="355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13</a:t>
                      </a:r>
                      <a:r>
                        <a:rPr lang="en-US" sz="1600" b="1" i="1" baseline="0" dirty="0" smtClean="0"/>
                        <a:t> </a:t>
                      </a:r>
                      <a:r>
                        <a:rPr lang="en-US" sz="1600" b="1" i="1" dirty="0" smtClean="0"/>
                        <a:t>Districts/35 </a:t>
                      </a:r>
                      <a:r>
                        <a:rPr lang="en-US" sz="1600" b="1" i="1" dirty="0" smtClean="0"/>
                        <a:t>Schools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4,122 </a:t>
                      </a:r>
                      <a:r>
                        <a:rPr lang="en-US" b="1" i="1" dirty="0" smtClean="0"/>
                        <a:t>in Y1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797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2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24" y="5191420"/>
            <a:ext cx="8534400" cy="1507067"/>
          </a:xfrm>
        </p:spPr>
        <p:txBody>
          <a:bodyPr>
            <a:normAutofit/>
          </a:bodyPr>
          <a:lstStyle/>
          <a:p>
            <a:r>
              <a:rPr lang="en-US" b="1" dirty="0" smtClean="0"/>
              <a:t>About GEAR UP Grant 4.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5924" y="905256"/>
            <a:ext cx="10718356" cy="4654296"/>
          </a:xfrm>
        </p:spPr>
        <p:txBody>
          <a:bodyPr>
            <a:normAutofit/>
          </a:bodyPr>
          <a:lstStyle/>
          <a:p>
            <a:r>
              <a:rPr lang="en-US" sz="3900" dirty="0" smtClean="0"/>
              <a:t>US Dept. of Education Competitive Grant.</a:t>
            </a:r>
          </a:p>
          <a:p>
            <a:r>
              <a:rPr lang="en-US" sz="3900" dirty="0" smtClean="0"/>
              <a:t>7 years, 2017-2024.</a:t>
            </a:r>
          </a:p>
          <a:p>
            <a:r>
              <a:rPr lang="en-US" sz="3900" dirty="0" smtClean="0"/>
              <a:t>$3.5 million per year/federal. </a:t>
            </a:r>
            <a:endParaRPr lang="en-US" sz="3900" dirty="0"/>
          </a:p>
          <a:p>
            <a:r>
              <a:rPr lang="en-US" sz="3900" dirty="0" smtClean="0"/>
              <a:t>$1 </a:t>
            </a:r>
            <a:r>
              <a:rPr lang="en-US" sz="3900" dirty="0"/>
              <a:t>million </a:t>
            </a:r>
            <a:r>
              <a:rPr lang="en-US" sz="3900" dirty="0" smtClean="0"/>
              <a:t>per year/state.</a:t>
            </a:r>
            <a:endParaRPr lang="en-US" sz="3900" dirty="0"/>
          </a:p>
          <a:p>
            <a:r>
              <a:rPr lang="en-US" sz="3900" dirty="0"/>
              <a:t>With $1/$1 match, </a:t>
            </a:r>
            <a:r>
              <a:rPr lang="en-US" sz="3900" dirty="0" smtClean="0"/>
              <a:t>$49 </a:t>
            </a:r>
            <a:r>
              <a:rPr lang="en-US" sz="3900" dirty="0"/>
              <a:t>million </a:t>
            </a:r>
            <a:r>
              <a:rPr lang="en-US" sz="3900" dirty="0" smtClean="0"/>
              <a:t>dollars.</a:t>
            </a:r>
            <a:endParaRPr lang="en-US" sz="3600" dirty="0"/>
          </a:p>
          <a:p>
            <a:r>
              <a:rPr lang="en-US" sz="3600" dirty="0" smtClean="0"/>
              <a:t>WSAC’s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consecutive grant.</a:t>
            </a:r>
          </a:p>
          <a:p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5074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an acronym, people.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One of the most important things we want you to know and remember…</a:t>
            </a:r>
          </a:p>
          <a:p>
            <a:pPr lvl="1"/>
            <a:r>
              <a:rPr lang="en-US" sz="3400" dirty="0"/>
              <a:t>GEAR UP is an acronym. </a:t>
            </a:r>
            <a:endParaRPr lang="en-US" sz="3400" dirty="0" smtClean="0"/>
          </a:p>
          <a:p>
            <a:pPr lvl="1"/>
            <a:r>
              <a:rPr lang="en-US" sz="3400" dirty="0" smtClean="0"/>
              <a:t>It </a:t>
            </a:r>
            <a:r>
              <a:rPr lang="en-US" sz="3400" dirty="0"/>
              <a:t>should always be written in all caps, and as two words.</a:t>
            </a:r>
          </a:p>
          <a:p>
            <a:pPr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3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Custom 40">
      <a:dk1>
        <a:sysClr val="windowText" lastClr="000000"/>
      </a:dk1>
      <a:lt1>
        <a:srgbClr val="000000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3349</TotalTime>
  <Words>2025</Words>
  <Application>Microsoft Office PowerPoint</Application>
  <PresentationFormat>Widescreen</PresentationFormat>
  <Paragraphs>328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Times New Roman</vt:lpstr>
      <vt:lpstr>Wingdings</vt:lpstr>
      <vt:lpstr>Wingdings 3</vt:lpstr>
      <vt:lpstr>Slice</vt:lpstr>
      <vt:lpstr>Washington State GEAR UP  Grant 4 Kickoff Workshop </vt:lpstr>
      <vt:lpstr>Welcome and introductions.</vt:lpstr>
      <vt:lpstr>Agenda overview &amp; Tabled topics.</vt:lpstr>
      <vt:lpstr>Who we are.</vt:lpstr>
      <vt:lpstr>Partnerships.</vt:lpstr>
      <vt:lpstr>Priority Schools:  7th – 12th Grade (Concurrently), Eligible Students.</vt:lpstr>
      <vt:lpstr>COHORT Schools: Class of 2023, 7th-grad.</vt:lpstr>
      <vt:lpstr>About GEAR UP Grant 4. </vt:lpstr>
      <vt:lpstr>It’s an acronym, people.</vt:lpstr>
      <vt:lpstr>What we do.</vt:lpstr>
      <vt:lpstr>Postsecondary options</vt:lpstr>
      <vt:lpstr>National GEAR UP Objectives</vt:lpstr>
      <vt:lpstr>Guiding Principles for A Strong GEAR UP Program.</vt:lpstr>
      <vt:lpstr>How is grant 4 different from grant 3?</vt:lpstr>
      <vt:lpstr>What Works Recommendations</vt:lpstr>
      <vt:lpstr>What Works Recommendations</vt:lpstr>
      <vt:lpstr>RACI Matrix</vt:lpstr>
      <vt:lpstr>GEAR UP RACI - (handout)</vt:lpstr>
      <vt:lpstr>CONSIDERATIONs </vt:lpstr>
      <vt:lpstr>Get Connected</vt:lpstr>
      <vt:lpstr>GENERAL Resources</vt:lpstr>
      <vt:lpstr>PowerPoint Presentation</vt:lpstr>
      <vt:lpstr>Family Newsletters</vt:lpstr>
      <vt:lpstr>CAMPUS VISITS – NEW Expectations</vt:lpstr>
      <vt:lpstr>Career &amp; College ready benchmarks</vt:lpstr>
      <vt:lpstr>Family Engagement Resources</vt:lpstr>
      <vt:lpstr>Grant Management </vt:lpstr>
      <vt:lpstr>Professional Development </vt:lpstr>
      <vt:lpstr>LET’s SEARCH</vt:lpstr>
      <vt:lpstr>Team time</vt:lpstr>
      <vt:lpstr>Spending the Money</vt:lpstr>
      <vt:lpstr>Partner Services</vt:lpstr>
      <vt:lpstr>REIMBURSEMENTS</vt:lpstr>
      <vt:lpstr>Miscellaneous stuff</vt:lpstr>
      <vt:lpstr>Contact Information </vt:lpstr>
    </vt:vector>
  </TitlesOfParts>
  <Company>Washington Student Achievement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Eldridge, Alison (WSAC)</dc:creator>
  <cp:lastModifiedBy>Sample, Marcie (WSAC)</cp:lastModifiedBy>
  <cp:revision>51</cp:revision>
  <dcterms:created xsi:type="dcterms:W3CDTF">2014-09-08T21:58:08Z</dcterms:created>
  <dcterms:modified xsi:type="dcterms:W3CDTF">2017-12-05T17:32:31Z</dcterms:modified>
</cp:coreProperties>
</file>