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2" r:id="rId1"/>
  </p:sldMasterIdLst>
  <p:notesMasterIdLst>
    <p:notesMasterId r:id="rId23"/>
  </p:notesMasterIdLst>
  <p:sldIdLst>
    <p:sldId id="256" r:id="rId2"/>
    <p:sldId id="287" r:id="rId3"/>
    <p:sldId id="349" r:id="rId4"/>
    <p:sldId id="343" r:id="rId5"/>
    <p:sldId id="344" r:id="rId6"/>
    <p:sldId id="345" r:id="rId7"/>
    <p:sldId id="346" r:id="rId8"/>
    <p:sldId id="347" r:id="rId9"/>
    <p:sldId id="328" r:id="rId10"/>
    <p:sldId id="340" r:id="rId11"/>
    <p:sldId id="341" r:id="rId12"/>
    <p:sldId id="342" r:id="rId13"/>
    <p:sldId id="332" r:id="rId14"/>
    <p:sldId id="339" r:id="rId15"/>
    <p:sldId id="326" r:id="rId16"/>
    <p:sldId id="327" r:id="rId17"/>
    <p:sldId id="333" r:id="rId18"/>
    <p:sldId id="348" r:id="rId19"/>
    <p:sldId id="317" r:id="rId20"/>
    <p:sldId id="318" r:id="rId21"/>
    <p:sldId id="29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ple, Marcie (WSAC)" initials="SM(" lastIdx="10" clrIdx="0">
    <p:extLst>
      <p:ext uri="{19B8F6BF-5375-455C-9EA6-DF929625EA0E}">
        <p15:presenceInfo xmlns:p15="http://schemas.microsoft.com/office/powerpoint/2012/main" userId="S-1-5-21-1844237615-1844823847-839522115-517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68" autoAdjust="0"/>
    <p:restoredTop sz="84885" autoAdjust="0"/>
  </p:normalViewPr>
  <p:slideViewPr>
    <p:cSldViewPr snapToGrid="0">
      <p:cViewPr varScale="1">
        <p:scale>
          <a:sx n="71" d="100"/>
          <a:sy n="71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7C197-F0B5-41D1-8F00-757E0D06C57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01D6A-B479-46B2-839F-B26FFDD9B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5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0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8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</a:t>
            </a:r>
            <a:r>
              <a:rPr lang="en-US" baseline="0" dirty="0" smtClean="0"/>
              <a:t> people think college is just a four year program, but there are many options. We want students to find the right fit.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that this is called “postsecondary education” because it is after (or “post”) high school (secondary education). Postsecondary education is often called “college”. College can be 4-year university, 2-year college or technical college, military training, certificate programs, or apprenticeships.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08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Click video to play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01D6A-B479-46B2-839F-B26FFDD9B5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29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2441105-BCF2-4F90-A0BC-3FD9D738CE9F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252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AFD1A03-E48A-429A-86F9-A60CDC7EE94E}" type="slidenum">
              <a:rPr lang="en-US" altLang="en-US"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157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293324-62BA-4378-930E-548B86528CF5}" type="slidenum">
              <a:rPr lang="en-US" altLang="en-US">
                <a:latin typeface="Calibri" panose="020F0502020204030204" pitchFamily="34" charset="0"/>
              </a:rPr>
              <a:pPr eaLnBrk="1" hangingPunct="1"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477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64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20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8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EB0C-C4C5-4AF8-9913-1F04FB664DA7}" type="datetime1">
              <a:rPr lang="en-US" smtClean="0">
                <a:solidFill>
                  <a:srgbClr val="44546A">
                    <a:lumMod val="75000"/>
                  </a:srgbClr>
                </a:solidFill>
              </a:rPr>
              <a:t>11/27/2017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4546A">
                    <a:lumMod val="75000"/>
                  </a:srgbClr>
                </a:solidFill>
              </a:rPr>
              <a:t>Washington Student Achievement Council</a:t>
            </a:r>
            <a:endParaRPr lang="en-US" dirty="0">
              <a:solidFill>
                <a:srgbClr val="44546A">
                  <a:lumMod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12E0E-C58D-45CD-BD69-23634E9A667D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525380"/>
            <a:ext cx="9144000" cy="998621"/>
          </a:xfrm>
          <a:prstGeom prst="rect">
            <a:avLst/>
          </a:prstGeom>
          <a:solidFill>
            <a:srgbClr val="1546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" y="589548"/>
            <a:ext cx="541131" cy="84055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693964"/>
            <a:ext cx="7886700" cy="996724"/>
          </a:xfrm>
        </p:spPr>
        <p:txBody>
          <a:bodyPr>
            <a:normAutofit/>
          </a:bodyPr>
          <a:lstStyle>
            <a:lvl1pPr>
              <a:defRPr sz="2700">
                <a:solidFill>
                  <a:schemeClr val="bg1"/>
                </a:solidFill>
                <a:latin typeface="Trajan Pro" panose="02020502050506020301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28650" y="1966913"/>
            <a:ext cx="3743325" cy="420528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4"/>
          </p:nvPr>
        </p:nvSpPr>
        <p:spPr>
          <a:xfrm>
            <a:off x="4772025" y="1966913"/>
            <a:ext cx="3743325" cy="420528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86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9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51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21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4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0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046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7027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8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9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0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pN34FNbOKXc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 smtClean="0"/>
              <a:t>Growth Mindset &amp; Study </a:t>
            </a:r>
            <a:r>
              <a:rPr lang="en-US" sz="6000" dirty="0"/>
              <a:t>Skills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075" y="6143332"/>
            <a:ext cx="1815381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0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Auditory learner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ln w="317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n-US" altLang="en-US" sz="3200" dirty="0" smtClean="0"/>
              <a:t>Use study groups or study buddies. </a:t>
            </a:r>
          </a:p>
          <a:p>
            <a:r>
              <a:rPr lang="en-US" altLang="en-US" sz="3200" dirty="0" smtClean="0"/>
              <a:t>Listen to audiobooks.</a:t>
            </a:r>
          </a:p>
          <a:p>
            <a:r>
              <a:rPr lang="en-US" altLang="en-US" sz="3200" dirty="0" smtClean="0"/>
              <a:t>Read  out loud.</a:t>
            </a:r>
          </a:p>
          <a:p>
            <a:r>
              <a:rPr lang="en-US" altLang="en-US" sz="3200" dirty="0" smtClean="0"/>
              <a:t>Talk things out to gain better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18534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Visual learner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ln w="317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n-US" altLang="en-US" sz="3200" dirty="0" smtClean="0"/>
              <a:t>Use images or diagrams to display information. </a:t>
            </a:r>
          </a:p>
          <a:p>
            <a:r>
              <a:rPr lang="en-US" altLang="en-US" sz="3200" dirty="0" smtClean="0"/>
              <a:t>Read handouts.</a:t>
            </a:r>
          </a:p>
          <a:p>
            <a:r>
              <a:rPr lang="en-US" altLang="en-US" sz="3200" dirty="0" smtClean="0"/>
              <a:t>Create mental pictures.</a:t>
            </a:r>
          </a:p>
          <a:p>
            <a:r>
              <a:rPr lang="en-US" altLang="en-US" sz="3200" dirty="0" smtClean="0"/>
              <a:t>Take detailed written notes from textbooks and in class.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3929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Tactile or kinesthetic learner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ln w="317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endParaRPr lang="en-US" altLang="en-US" sz="1100" dirty="0" smtClean="0"/>
          </a:p>
          <a:p>
            <a:r>
              <a:rPr lang="en-US" altLang="en-US" sz="2800" dirty="0" smtClean="0"/>
              <a:t>Works best in hands-on learning settings. </a:t>
            </a:r>
          </a:p>
          <a:p>
            <a:r>
              <a:rPr lang="en-US" altLang="en-US" sz="2800" dirty="0" smtClean="0"/>
              <a:t>Likes to physically manipulate something to learn about it.</a:t>
            </a:r>
          </a:p>
          <a:p>
            <a:r>
              <a:rPr lang="en-US" altLang="en-US" sz="2800" dirty="0" smtClean="0"/>
              <a:t>Move about and handle things. </a:t>
            </a:r>
          </a:p>
          <a:p>
            <a:r>
              <a:rPr lang="en-US" altLang="en-US" sz="2800" dirty="0" smtClean="0"/>
              <a:t>Works well with lab components.</a:t>
            </a:r>
          </a:p>
          <a:p>
            <a:r>
              <a:rPr lang="en-US" altLang="en-US" sz="2800" dirty="0" smtClean="0"/>
              <a:t>Have an actual object in hands.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5526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688" y="1123838"/>
            <a:ext cx="2295327" cy="4601183"/>
          </a:xfrm>
        </p:spPr>
        <p:txBody>
          <a:bodyPr/>
          <a:lstStyle/>
          <a:p>
            <a:r>
              <a:rPr lang="en-US" dirty="0"/>
              <a:t>Time </a:t>
            </a:r>
            <a:r>
              <a:rPr lang="en-US" dirty="0" smtClean="0"/>
              <a:t>management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Block off time to study.</a:t>
            </a:r>
          </a:p>
          <a:p>
            <a:r>
              <a:rPr lang="en-US" sz="2800" dirty="0" smtClean="0"/>
              <a:t>Make </a:t>
            </a:r>
            <a:r>
              <a:rPr lang="en-US" sz="2800" dirty="0"/>
              <a:t>a weekly or daily “to do” </a:t>
            </a:r>
            <a:r>
              <a:rPr lang="en-US" sz="2800" dirty="0" smtClean="0"/>
              <a:t>list.</a:t>
            </a:r>
            <a:endParaRPr lang="en-US" sz="2800" dirty="0"/>
          </a:p>
          <a:p>
            <a:r>
              <a:rPr lang="en-US" sz="2800" dirty="0"/>
              <a:t>Use a </a:t>
            </a:r>
            <a:r>
              <a:rPr lang="en-US" sz="2800" dirty="0" smtClean="0"/>
              <a:t>calendar/planner.</a:t>
            </a:r>
            <a:endParaRPr lang="en-US" sz="2800" dirty="0"/>
          </a:p>
          <a:p>
            <a:r>
              <a:rPr lang="en-US" sz="2800" dirty="0"/>
              <a:t>Get up early to get stuff </a:t>
            </a:r>
            <a:r>
              <a:rPr lang="en-US" sz="2800" dirty="0" smtClean="0"/>
              <a:t>done.</a:t>
            </a:r>
            <a:endParaRPr lang="en-US" sz="2800" dirty="0"/>
          </a:p>
          <a:p>
            <a:r>
              <a:rPr lang="en-US" sz="2800" dirty="0" smtClean="0"/>
              <a:t>Prioritize </a:t>
            </a:r>
            <a:r>
              <a:rPr lang="en-US" sz="2800" dirty="0"/>
              <a:t>and schedule what you need to do – be realistic!</a:t>
            </a:r>
          </a:p>
          <a:p>
            <a:r>
              <a:rPr lang="en-US" sz="2800" dirty="0" smtClean="0"/>
              <a:t>Make </a:t>
            </a:r>
            <a:r>
              <a:rPr lang="en-US" sz="2800" dirty="0"/>
              <a:t>or join a study </a:t>
            </a:r>
            <a:r>
              <a:rPr lang="en-US" sz="2800" dirty="0" smtClean="0"/>
              <a:t>group.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545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Note-taking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 the Cornell Notetaking System. </a:t>
            </a:r>
          </a:p>
          <a:p>
            <a:r>
              <a:rPr lang="en-US" sz="2400" dirty="0" smtClean="0"/>
              <a:t>If you're </a:t>
            </a:r>
            <a:r>
              <a:rPr lang="en-US" sz="2400" dirty="0"/>
              <a:t>more of a visual person, try writing notes </a:t>
            </a:r>
            <a:r>
              <a:rPr lang="en-US" sz="2400" dirty="0" smtClean="0"/>
              <a:t>using different </a:t>
            </a:r>
            <a:r>
              <a:rPr lang="en-US" sz="2400" dirty="0"/>
              <a:t>colored </a:t>
            </a:r>
            <a:r>
              <a:rPr lang="en-US" sz="2400" dirty="0" smtClean="0"/>
              <a:t>pens.</a:t>
            </a:r>
          </a:p>
          <a:p>
            <a:r>
              <a:rPr lang="en-US" sz="2400" dirty="0" smtClean="0"/>
              <a:t>Create </a:t>
            </a:r>
            <a:r>
              <a:rPr lang="en-US" sz="2400" dirty="0"/>
              <a:t>your own </a:t>
            </a:r>
            <a:r>
              <a:rPr lang="en-US" sz="2400" dirty="0" smtClean="0"/>
              <a:t>abbreviations.</a:t>
            </a:r>
            <a:endParaRPr lang="en-US" sz="2400" dirty="0"/>
          </a:p>
          <a:p>
            <a:r>
              <a:rPr lang="en-US" sz="2400" dirty="0" smtClean="0"/>
              <a:t>Write down </a:t>
            </a:r>
            <a:r>
              <a:rPr lang="en-US" sz="2400" dirty="0"/>
              <a:t>any ideas that the </a:t>
            </a:r>
            <a:r>
              <a:rPr lang="en-US" sz="2400" dirty="0" smtClean="0"/>
              <a:t>teacher repeats or says is important.</a:t>
            </a:r>
            <a:endParaRPr lang="en-US" sz="2400" dirty="0"/>
          </a:p>
          <a:p>
            <a:r>
              <a:rPr lang="en-US" sz="2400" dirty="0" smtClean="0"/>
              <a:t>Write </a:t>
            </a:r>
            <a:r>
              <a:rPr lang="en-US" sz="2400" dirty="0"/>
              <a:t>down </a:t>
            </a:r>
            <a:r>
              <a:rPr lang="en-US" sz="2400" dirty="0" smtClean="0"/>
              <a:t>examples.</a:t>
            </a:r>
            <a:endParaRPr lang="en-US" sz="2400" dirty="0"/>
          </a:p>
          <a:p>
            <a:r>
              <a:rPr lang="en-US" sz="2400" dirty="0"/>
              <a:t>Rewrite your notes after </a:t>
            </a:r>
            <a:r>
              <a:rPr lang="en-US" sz="2400" dirty="0" smtClean="0"/>
              <a:t>class. It can help you remember the material better.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64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Be an active reader. Think about what you are reading.</a:t>
            </a:r>
          </a:p>
          <a:p>
            <a:r>
              <a:rPr lang="en-US" sz="2400" dirty="0" smtClean="0"/>
              <a:t>Search for cues about the most important content. </a:t>
            </a:r>
          </a:p>
          <a:p>
            <a:r>
              <a:rPr lang="en-US" sz="2400" dirty="0" smtClean="0"/>
              <a:t>Read </a:t>
            </a:r>
            <a:r>
              <a:rPr lang="en-US" sz="2400" dirty="0"/>
              <a:t>more than </a:t>
            </a:r>
            <a:r>
              <a:rPr lang="en-US" sz="2400" dirty="0" smtClean="0"/>
              <a:t>once.</a:t>
            </a:r>
          </a:p>
          <a:p>
            <a:r>
              <a:rPr lang="en-US" sz="2400" dirty="0" smtClean="0"/>
              <a:t>Summarize in your own words.</a:t>
            </a:r>
          </a:p>
          <a:p>
            <a:r>
              <a:rPr lang="en-US" sz="2400" dirty="0" smtClean="0"/>
              <a:t>Don’t </a:t>
            </a:r>
            <a:r>
              <a:rPr lang="en-US" sz="2400" dirty="0"/>
              <a:t>put off reading assignments until the last </a:t>
            </a:r>
            <a:r>
              <a:rPr lang="en-US" sz="2400" dirty="0" smtClean="0"/>
              <a:t>minute.</a:t>
            </a:r>
            <a:endParaRPr lang="en-US" sz="2400" dirty="0"/>
          </a:p>
          <a:p>
            <a:r>
              <a:rPr lang="en-US" sz="2400" dirty="0" smtClean="0"/>
              <a:t>Read </a:t>
            </a:r>
            <a:r>
              <a:rPr lang="en-US" sz="2400" dirty="0"/>
              <a:t>and understand captions and </a:t>
            </a:r>
            <a:r>
              <a:rPr lang="en-US" sz="2400" dirty="0" smtClean="0"/>
              <a:t>figures.</a:t>
            </a:r>
            <a:endParaRPr lang="en-US" sz="2400" dirty="0"/>
          </a:p>
          <a:p>
            <a:r>
              <a:rPr lang="en-US" sz="2400" dirty="0" smtClean="0"/>
              <a:t>Pay </a:t>
            </a:r>
            <a:r>
              <a:rPr lang="en-US" sz="2400" dirty="0"/>
              <a:t>attention to key concepts and end of chapter </a:t>
            </a:r>
            <a:r>
              <a:rPr lang="en-US" sz="2400" dirty="0" smtClean="0"/>
              <a:t>reviews.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2334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</a:t>
            </a:r>
            <a:r>
              <a:rPr lang="en-US" dirty="0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Make </a:t>
            </a:r>
            <a:r>
              <a:rPr lang="en-US" sz="2800" dirty="0" smtClean="0"/>
              <a:t>flashcards.</a:t>
            </a:r>
            <a:endParaRPr lang="en-US" sz="2800" dirty="0"/>
          </a:p>
          <a:p>
            <a:r>
              <a:rPr lang="en-US" sz="2800" dirty="0"/>
              <a:t>Rewrite/re-read your notes; reorganize into </a:t>
            </a:r>
            <a:r>
              <a:rPr lang="en-US" sz="2800" dirty="0" smtClean="0"/>
              <a:t>categories.</a:t>
            </a:r>
            <a:endParaRPr lang="en-US" sz="2800" dirty="0"/>
          </a:p>
          <a:p>
            <a:r>
              <a:rPr lang="en-US" sz="2800" dirty="0"/>
              <a:t>Get help if you need it: use </a:t>
            </a:r>
            <a:r>
              <a:rPr lang="en-US" sz="2800" dirty="0" smtClean="0"/>
              <a:t>tutoring or a study group. </a:t>
            </a:r>
            <a:endParaRPr lang="en-US" sz="2800" dirty="0"/>
          </a:p>
          <a:p>
            <a:r>
              <a:rPr lang="en-US" sz="2800" dirty="0"/>
              <a:t>Don’t cram!</a:t>
            </a:r>
          </a:p>
          <a:p>
            <a:r>
              <a:rPr lang="en-US" sz="2800" dirty="0"/>
              <a:t>Know the test </a:t>
            </a:r>
            <a:r>
              <a:rPr lang="en-US" sz="2800" dirty="0" smtClean="0"/>
              <a:t>format.</a:t>
            </a:r>
            <a:endParaRPr lang="en-US" sz="2800" dirty="0"/>
          </a:p>
          <a:p>
            <a:r>
              <a:rPr lang="en-US" sz="2800" dirty="0"/>
              <a:t>Get all of your questions </a:t>
            </a:r>
            <a:r>
              <a:rPr lang="en-US" sz="2800" dirty="0" smtClean="0"/>
              <a:t>answered.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43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memory tips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Verbalize what you know –If you can teach it to someone else, you have a solid grasp on the material.</a:t>
            </a:r>
          </a:p>
          <a:p>
            <a:r>
              <a:rPr lang="en-US" sz="2400" dirty="0" smtClean="0"/>
              <a:t>Use chunking. Most </a:t>
            </a:r>
            <a:r>
              <a:rPr lang="en-US" sz="2400" dirty="0"/>
              <a:t>of us are able to store only about four to seven different items in our short-term </a:t>
            </a:r>
            <a:r>
              <a:rPr lang="en-US" sz="2400" dirty="0" smtClean="0"/>
              <a:t>memory (Think about phone numbers).  Chunking </a:t>
            </a:r>
            <a:r>
              <a:rPr lang="en-US" sz="2400" dirty="0"/>
              <a:t>involves creating something more meaningful—and therefore memorable—from seemingly random bits of information. </a:t>
            </a:r>
            <a:endParaRPr lang="en-US" sz="2400" dirty="0" smtClean="0"/>
          </a:p>
          <a:p>
            <a:r>
              <a:rPr lang="en-US" sz="2400" dirty="0" smtClean="0"/>
              <a:t>Say </a:t>
            </a:r>
            <a:r>
              <a:rPr lang="en-US" sz="2400" dirty="0"/>
              <a:t>it out loud/write it down. </a:t>
            </a:r>
            <a:endParaRPr lang="en-US" sz="2400" dirty="0" smtClean="0"/>
          </a:p>
          <a:p>
            <a:r>
              <a:rPr lang="en-US" sz="2400" dirty="0" smtClean="0"/>
              <a:t>Use </a:t>
            </a:r>
            <a:r>
              <a:rPr lang="en-US" sz="2400" dirty="0"/>
              <a:t>song or jingles. </a:t>
            </a:r>
          </a:p>
          <a:p>
            <a:r>
              <a:rPr lang="en-US" sz="2400" dirty="0"/>
              <a:t>Expression or word mnemonics-take the first letter of each word to form a sentence.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42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GEAR UP can help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2"/>
                </a:solidFill>
              </a:rPr>
              <a:t>Insert services offered at your school  such as homework help</a:t>
            </a:r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240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8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GEAR UP Team includes: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Thanks for 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/>
              <a:t>Contact information: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/>
              <a:t>[insert counselor/advisor/mentor name]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Phone: (xxx) xxx-</a:t>
            </a:r>
            <a:r>
              <a:rPr lang="en-US" sz="2400" dirty="0" err="1" smtClean="0"/>
              <a:t>xxxx</a:t>
            </a: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E-mail: </a:t>
            </a:r>
            <a:r>
              <a:rPr lang="en-US" sz="2400" dirty="0" err="1" smtClean="0"/>
              <a:t>xxxx@xxxx.xxx</a:t>
            </a:r>
            <a:endParaRPr lang="en-US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55497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Family 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</a:t>
            </a:r>
          </a:p>
          <a:p>
            <a:r>
              <a:rPr lang="en-US" dirty="0"/>
              <a:t>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7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mean when we say college?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700" dirty="0"/>
              <a:t>When we say “college</a:t>
            </a:r>
            <a:r>
              <a:rPr lang="en-US" sz="2700" dirty="0" smtClean="0"/>
              <a:t>”, </a:t>
            </a:r>
            <a:r>
              <a:rPr lang="en-US" sz="2700" dirty="0"/>
              <a:t>we mean any type of education or training after high school. </a:t>
            </a:r>
            <a:r>
              <a:rPr lang="en-US" sz="2700" dirty="0" smtClean="0"/>
              <a:t>We also use the terms “postsecondary education” and “postsecondary training”.</a:t>
            </a:r>
            <a:endParaRPr lang="en-US" sz="27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700" dirty="0"/>
              <a:t>There are many options for students after high school, including apprenticeships, </a:t>
            </a:r>
            <a:r>
              <a:rPr lang="en-US" sz="2700" dirty="0" smtClean="0"/>
              <a:t>military, on-the-job </a:t>
            </a:r>
            <a:r>
              <a:rPr lang="en-US" sz="2700" dirty="0"/>
              <a:t>training programs, community college certificates, two-year degrees, and four-year degrees.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700" dirty="0"/>
              <a:t>The term </a:t>
            </a:r>
            <a:r>
              <a:rPr lang="en-US" sz="2700" i="1" dirty="0"/>
              <a:t>college </a:t>
            </a:r>
            <a:r>
              <a:rPr lang="en-US" sz="2700" dirty="0"/>
              <a:t>includes all of these things. </a:t>
            </a:r>
          </a:p>
        </p:txBody>
      </p:sp>
    </p:spTree>
    <p:extLst>
      <p:ext uri="{BB962C8B-B14F-4D97-AF65-F5344CB8AC3E}">
        <p14:creationId xmlns:p14="http://schemas.microsoft.com/office/powerpoint/2010/main" val="40264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teenage brain is wired to learn!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brain’s prefrontal cortex, which functions as the control center for executive functions such as planning, goal setting, decision making, and problem solving, undergoes significant changes during the teenage years.</a:t>
            </a:r>
          </a:p>
          <a:p>
            <a:r>
              <a:rPr lang="en-US" sz="2400" dirty="0" smtClean="0"/>
              <a:t>Thanks </a:t>
            </a:r>
            <a:r>
              <a:rPr lang="en-US" sz="2400" dirty="0"/>
              <a:t>to the wonders of neuroplasticity, adolescents are primed to improve their performance in school—and beyond. Here’s how to help.</a:t>
            </a:r>
          </a:p>
        </p:txBody>
      </p:sp>
    </p:spTree>
    <p:extLst>
      <p:ext uri="{BB962C8B-B14F-4D97-AF65-F5344CB8AC3E}">
        <p14:creationId xmlns:p14="http://schemas.microsoft.com/office/powerpoint/2010/main" val="940362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mindset</a:t>
            </a:r>
            <a:endParaRPr lang="en-US" dirty="0"/>
          </a:p>
        </p:txBody>
      </p:sp>
      <p:pic>
        <p:nvPicPr>
          <p:cNvPr id="4" name="pN34FNbOKXc"/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00363" y="2695575"/>
            <a:ext cx="2606675" cy="146685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200" dirty="0"/>
              <a:t>Intelligence is like a muscle: the brain changes based on one’s experiences and efforts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A </a:t>
            </a:r>
            <a:r>
              <a:rPr lang="en-US" sz="2200" b="1" dirty="0"/>
              <a:t>growth mindset </a:t>
            </a:r>
            <a:r>
              <a:rPr lang="en-US" sz="2200" dirty="0"/>
              <a:t>means that intellect and talent are not determined at birth or set in stone. They can be developed through dedication and hard work. </a:t>
            </a:r>
            <a:endParaRPr lang="en-US" sz="2200" dirty="0" smtClean="0"/>
          </a:p>
          <a:p>
            <a:r>
              <a:rPr lang="en-US" sz="2200" dirty="0" smtClean="0"/>
              <a:t>Students </a:t>
            </a:r>
            <a:r>
              <a:rPr lang="en-US" sz="2200" dirty="0"/>
              <a:t>show greater motivation, better grades, and higher test scores when they understand that through hard work, they can develop and improve their intelligence and abilities.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225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vs Growth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795" y="1246643"/>
            <a:ext cx="7743238" cy="4355571"/>
          </a:xfrm>
        </p:spPr>
      </p:pic>
    </p:spTree>
    <p:extLst>
      <p:ext uri="{BB962C8B-B14F-4D97-AF65-F5344CB8AC3E}">
        <p14:creationId xmlns:p14="http://schemas.microsoft.com/office/powerpoint/2010/main" val="4214010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for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Praise </a:t>
            </a:r>
            <a:r>
              <a:rPr lang="en-US" sz="2800" dirty="0"/>
              <a:t>carefully – not for intelligence but for </a:t>
            </a:r>
            <a:r>
              <a:rPr lang="en-US" sz="2800" dirty="0" smtClean="0"/>
              <a:t>effort.</a:t>
            </a:r>
            <a:endParaRPr lang="en-US" sz="2800" dirty="0"/>
          </a:p>
          <a:p>
            <a:r>
              <a:rPr lang="en-US" sz="2800" dirty="0" smtClean="0"/>
              <a:t>Encourage practice </a:t>
            </a:r>
            <a:r>
              <a:rPr lang="en-US" sz="2800" dirty="0"/>
              <a:t>and </a:t>
            </a:r>
            <a:r>
              <a:rPr lang="en-US" sz="2800" dirty="0" smtClean="0"/>
              <a:t>effort.</a:t>
            </a:r>
            <a:endParaRPr lang="en-US" sz="2800" dirty="0"/>
          </a:p>
          <a:p>
            <a:r>
              <a:rPr lang="en-US" sz="2800" dirty="0" smtClean="0"/>
              <a:t>Encourage  child to challenge themselves </a:t>
            </a:r>
            <a:r>
              <a:rPr lang="en-US" sz="2800" dirty="0"/>
              <a:t>to grow those brain cells!</a:t>
            </a:r>
          </a:p>
          <a:p>
            <a:r>
              <a:rPr lang="en-US" sz="2800" dirty="0" smtClean="0"/>
              <a:t>Discuss </a:t>
            </a:r>
            <a:r>
              <a:rPr lang="en-US" sz="2800" dirty="0"/>
              <a:t>errors and mistakes and help your children to see them as opportunities to learn </a:t>
            </a:r>
            <a:r>
              <a:rPr lang="en-US" sz="2800" dirty="0" smtClean="0"/>
              <a:t>and improve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886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 is like a muscle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It grows stronger with challenges. </a:t>
            </a:r>
          </a:p>
          <a:p>
            <a:r>
              <a:rPr lang="en-US" sz="3200" dirty="0" smtClean="0"/>
              <a:t>Success </a:t>
            </a:r>
            <a:r>
              <a:rPr lang="en-US" sz="3200" dirty="0"/>
              <a:t>in school is largely determined by the learning strategies students </a:t>
            </a:r>
            <a:r>
              <a:rPr lang="en-US" sz="3200" dirty="0" smtClean="0"/>
              <a:t>use not by </a:t>
            </a:r>
            <a:r>
              <a:rPr lang="en-US" sz="3200" dirty="0"/>
              <a:t>some innate </a:t>
            </a:r>
            <a:r>
              <a:rPr lang="en-US" sz="3200" dirty="0" smtClean="0"/>
              <a:t>talent. </a:t>
            </a:r>
          </a:p>
          <a:p>
            <a:r>
              <a:rPr lang="en-US" sz="3200" dirty="0" smtClean="0"/>
              <a:t>Students can </a:t>
            </a:r>
            <a:r>
              <a:rPr lang="en-US" sz="3200" dirty="0"/>
              <a:t>learn and improve effective problem-solving and study skills </a:t>
            </a:r>
            <a:r>
              <a:rPr lang="en-US" sz="3200" dirty="0" smtClean="0"/>
              <a:t>to be successful.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Study skills basics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Eat, exercise,  and sleep. </a:t>
            </a:r>
            <a:r>
              <a:rPr lang="en-US" sz="2000" dirty="0" smtClean="0"/>
              <a:t>Physical activity aids in memory. Hunger and lack </a:t>
            </a:r>
            <a:r>
              <a:rPr lang="en-US" sz="2000" dirty="0"/>
              <a:t>of sleep can negatively affect your grades. </a:t>
            </a:r>
          </a:p>
          <a:p>
            <a:r>
              <a:rPr lang="en-US" sz="2000" b="1" dirty="0" smtClean="0"/>
              <a:t>Have </a:t>
            </a:r>
            <a:r>
              <a:rPr lang="en-US" sz="2000" b="1" dirty="0"/>
              <a:t>a dedicated study </a:t>
            </a:r>
            <a:r>
              <a:rPr lang="en-US" sz="2000" b="1" dirty="0" smtClean="0"/>
              <a:t>area. </a:t>
            </a:r>
            <a:r>
              <a:rPr lang="en-US" sz="2000" dirty="0" smtClean="0"/>
              <a:t>Try for a well-lit</a:t>
            </a:r>
            <a:r>
              <a:rPr lang="en-US" sz="2000" dirty="0"/>
              <a:t>, organized </a:t>
            </a:r>
            <a:r>
              <a:rPr lang="en-US" sz="2000" dirty="0" smtClean="0"/>
              <a:t>workspace with few distractions. </a:t>
            </a:r>
          </a:p>
          <a:p>
            <a:r>
              <a:rPr lang="en-US" sz="2000" b="1" dirty="0" smtClean="0"/>
              <a:t>Get organized. </a:t>
            </a:r>
            <a:r>
              <a:rPr lang="en-US" sz="2000" dirty="0" smtClean="0"/>
              <a:t>Have </a:t>
            </a:r>
            <a:r>
              <a:rPr lang="en-US" sz="2000" dirty="0"/>
              <a:t>a section for each subject. Label and date papers. </a:t>
            </a:r>
          </a:p>
          <a:p>
            <a:pPr lvl="0"/>
            <a:r>
              <a:rPr lang="en-US" sz="2000" b="1" dirty="0" smtClean="0"/>
              <a:t>Ask </a:t>
            </a:r>
            <a:r>
              <a:rPr lang="en-US" sz="2000" b="1" dirty="0"/>
              <a:t>for help. </a:t>
            </a:r>
            <a:r>
              <a:rPr lang="en-US" sz="2000" dirty="0"/>
              <a:t>Don’t wait until you are failing. Reach out to teachers or GEAR UP staff to take advantage of tutoring. </a:t>
            </a:r>
            <a:endParaRPr lang="en-US" sz="2000" dirty="0" smtClean="0"/>
          </a:p>
          <a:p>
            <a:r>
              <a:rPr lang="en-US" sz="2000" b="1" dirty="0"/>
              <a:t>Study in chunked </a:t>
            </a:r>
            <a:r>
              <a:rPr lang="en-US" sz="2000" b="1" dirty="0" smtClean="0"/>
              <a:t>sessions. </a:t>
            </a:r>
            <a:r>
              <a:rPr lang="en-US" sz="2000" dirty="0" smtClean="0"/>
              <a:t>Your </a:t>
            </a:r>
            <a:r>
              <a:rPr lang="en-US" sz="2000" dirty="0"/>
              <a:t>ability to retain information diminishes after about 25-30 minutes, so break it up into multiple, smaller sessions. Reward yourself with fun activities during your </a:t>
            </a:r>
            <a:r>
              <a:rPr lang="en-US" sz="2000" dirty="0" smtClean="0"/>
              <a:t>breaks.</a:t>
            </a:r>
            <a:endParaRPr lang="en-US" sz="2000" dirty="0"/>
          </a:p>
          <a:p>
            <a:r>
              <a:rPr lang="en-US" altLang="en-US" sz="2000" b="1" dirty="0"/>
              <a:t>Discover what </a:t>
            </a:r>
            <a:r>
              <a:rPr lang="en-US" altLang="en-US" sz="2000" b="1" dirty="0" smtClean="0"/>
              <a:t>works best </a:t>
            </a:r>
            <a:r>
              <a:rPr lang="en-US" altLang="en-US" sz="2000" b="1" dirty="0"/>
              <a:t>for </a:t>
            </a:r>
            <a:r>
              <a:rPr lang="en-US" altLang="en-US" sz="2000" b="1" dirty="0" smtClean="0"/>
              <a:t>you </a:t>
            </a:r>
            <a:r>
              <a:rPr lang="en-US" altLang="en-US" sz="2000" dirty="0" smtClean="0"/>
              <a:t>and your </a:t>
            </a:r>
            <a:r>
              <a:rPr lang="en-US" altLang="en-US" sz="2000" dirty="0"/>
              <a:t>learning style. </a:t>
            </a:r>
          </a:p>
        </p:txBody>
      </p:sp>
    </p:spTree>
    <p:extLst>
      <p:ext uri="{BB962C8B-B14F-4D97-AF65-F5344CB8AC3E}">
        <p14:creationId xmlns:p14="http://schemas.microsoft.com/office/powerpoint/2010/main" val="38445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2219</TotalTime>
  <Words>992</Words>
  <Application>Microsoft Office PowerPoint</Application>
  <PresentationFormat>On-screen Show (4:3)</PresentationFormat>
  <Paragraphs>104</Paragraphs>
  <Slides>21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Century Gothic</vt:lpstr>
      <vt:lpstr>Corbel</vt:lpstr>
      <vt:lpstr>Courier New</vt:lpstr>
      <vt:lpstr>Times</vt:lpstr>
      <vt:lpstr>Trajan Pro</vt:lpstr>
      <vt:lpstr>Wingdings 2</vt:lpstr>
      <vt:lpstr>Frame</vt:lpstr>
      <vt:lpstr>Growth Mindset &amp; Study Skills </vt:lpstr>
      <vt:lpstr>Introductions</vt:lpstr>
      <vt:lpstr>What do we mean when we say college?</vt:lpstr>
      <vt:lpstr>The teenage brain is wired to learn!</vt:lpstr>
      <vt:lpstr>Growth mindset</vt:lpstr>
      <vt:lpstr>Fixed vs Growth</vt:lpstr>
      <vt:lpstr>Key points for families</vt:lpstr>
      <vt:lpstr>The brain is like a muscle </vt:lpstr>
      <vt:lpstr>Study skills basics</vt:lpstr>
      <vt:lpstr>Auditory learner</vt:lpstr>
      <vt:lpstr>Visual learner</vt:lpstr>
      <vt:lpstr>Tactile or kinesthetic learner</vt:lpstr>
      <vt:lpstr>Time management </vt:lpstr>
      <vt:lpstr>Note-taking</vt:lpstr>
      <vt:lpstr>Reading</vt:lpstr>
      <vt:lpstr>Test Preparation</vt:lpstr>
      <vt:lpstr>Other memory tips </vt:lpstr>
      <vt:lpstr>How GEAR UP can help </vt:lpstr>
      <vt:lpstr>Questions?</vt:lpstr>
      <vt:lpstr>Thanks for coming</vt:lpstr>
      <vt:lpstr>Next Family Night</vt:lpstr>
    </vt:vector>
  </TitlesOfParts>
  <Company>Washington Student Achievement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GEAR UP 101</dc:title>
  <dc:creator>Kelly, Beth (WSAC)</dc:creator>
  <cp:lastModifiedBy>Kelly, Beth (WSAC)</cp:lastModifiedBy>
  <cp:revision>105</cp:revision>
  <dcterms:created xsi:type="dcterms:W3CDTF">2017-07-24T18:39:53Z</dcterms:created>
  <dcterms:modified xsi:type="dcterms:W3CDTF">2017-11-27T22:36:09Z</dcterms:modified>
</cp:coreProperties>
</file>