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1" r:id="rId1"/>
  </p:sldMasterIdLst>
  <p:notesMasterIdLst>
    <p:notesMasterId r:id="rId18"/>
  </p:notesMasterIdLst>
  <p:sldIdLst>
    <p:sldId id="256" r:id="rId2"/>
    <p:sldId id="287" r:id="rId3"/>
    <p:sldId id="263" r:id="rId4"/>
    <p:sldId id="279" r:id="rId5"/>
    <p:sldId id="288" r:id="rId6"/>
    <p:sldId id="294" r:id="rId7"/>
    <p:sldId id="290" r:id="rId8"/>
    <p:sldId id="291" r:id="rId9"/>
    <p:sldId id="292" r:id="rId10"/>
    <p:sldId id="299" r:id="rId11"/>
    <p:sldId id="302" r:id="rId12"/>
    <p:sldId id="305" r:id="rId13"/>
    <p:sldId id="296" r:id="rId14"/>
    <p:sldId id="298" r:id="rId15"/>
    <p:sldId id="300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ple, Marcie (WSAC)" initials="SM(" lastIdx="1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75735" autoAdjust="0"/>
  </p:normalViewPr>
  <p:slideViewPr>
    <p:cSldViewPr snapToGrid="0">
      <p:cViewPr varScale="1">
        <p:scale>
          <a:sx n="63" d="100"/>
          <a:sy n="63" d="100"/>
        </p:scale>
        <p:origin x="9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7C197-F0B5-41D1-8F00-757E0D06C57F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D6A-B479-46B2-839F-B26FFDD9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5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Welcome families! This presentation is designed to give you the basics about GEAR UP for your child.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0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8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also use the terms “postsecondary education” and “postsecondary training”.</a:t>
            </a:r>
          </a:p>
          <a:p>
            <a:endParaRPr lang="en-US" dirty="0" smtClean="0"/>
          </a:p>
          <a:p>
            <a:r>
              <a:rPr lang="en-US" dirty="0" smtClean="0"/>
              <a:t>Many</a:t>
            </a:r>
            <a:r>
              <a:rPr lang="en-US" baseline="0" dirty="0" smtClean="0"/>
              <a:t> people think college is just a 4 year program, but there are many options. We want students to find the right fit.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that this is called “postsecondary education” because it is after (or “post”) high school (secondary education). Postsecondary education is often called “college”. College can be 4-year university, 2-year college or technical college, military training, certificate programs, or apprenticeships.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42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job satisfaction. Individuals with a college degree are more likely to rate their work as important or very important.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money. Individuals with a college degree earn an average of $22,000 more per year than those with only a high school diploma.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 unemployment. Someone with a 4-year degree is much less likely to be unemployed than someone with only a high school diploma.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benefits. Jobs that require a college degree are more likely to offer health insurance and retirement plans.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Better health. College graduates are more likely to exercise and report better health.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likely to vote. Thirty percent more college graduates voted in the 2008 election than those with only a high school diploma.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 more. College graduates are twenty percent more likely to volunteer in their communities.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 longer. People with a college degree live almost nine years longer than those without a high school diploma.</a:t>
            </a:r>
          </a:p>
          <a:p>
            <a:endParaRPr lang="en-US" dirty="0" smtClean="0"/>
          </a:p>
          <a:p>
            <a:r>
              <a:rPr lang="en-US" dirty="0" smtClean="0"/>
              <a:t>Sources: College Board, U.S. Census, U.S. Bureau of Labor Statistics, Oregon GEAR UP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major benefit of a college degree is having more jobs to choose from. The examples above are just a few of the many options available.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*—You can also train for these jobs at a 2-year college. Why? Because more education usually means more earnings!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**—You can also train for these jobs at a 4-year college. Why? Because more education usually means more earnings!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examples come from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 BY STEP: COLLEGE AWARENESS &amp; PLANNING: MIDDLE SCHOOL by National Association for College Admission Counseling (NACAC).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020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According to Georgetown University Center on Education and the Workforce.</a:t>
            </a:r>
            <a:r>
              <a:rPr lang="en-US" baseline="0" dirty="0" smtClean="0"/>
              <a:t> https://cew.georgetown.edu/cew-reports/recovery-job-growth-and-education-requirements-through-2020/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4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Today, employers use diplomas and degrees more and more to select candidates for jobs. A person with a bachelor’s degree will typically earn nearly twice as much per year as a person with a high school diploma. In fact, any education beyond high school (two-year, 4-year, vocational or military training) will increase your earnings.</a:t>
            </a:r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 dental hygienist (2 years of college)  generally will earn enough money to buy groceries for a  week after working only one day.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  department store  salesperson (high school diploma) generally will earn enough money to buy groceries for a  week after working 3 days.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An accountant (4 years of college)  could buy a large screen TV using less than 2 weeks’ pay.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 waiter (high school diploma) will have to work 5 weeks to buy the same TV.</a:t>
            </a:r>
          </a:p>
          <a:p>
            <a:r>
              <a:rPr lang="en-US" dirty="0" smtClean="0"/>
              <a:t>Examples </a:t>
            </a:r>
            <a:r>
              <a:rPr lang="en-US" dirty="0" smtClean="0"/>
              <a:t>from Federal Student Aid: https://studentaid.ed.gov/sa/sites/default/files/my-future-my-way.pdf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2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37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5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4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9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4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4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6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4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81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Why College?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527" y="6132509"/>
            <a:ext cx="1815381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GEAR UP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(Insert </a:t>
            </a:r>
            <a:r>
              <a:rPr lang="en-US" dirty="0" smtClean="0"/>
              <a:t>here the opportunities you will provide this year, adding slides as needed)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Resource:</a:t>
            </a:r>
            <a:br>
              <a:rPr lang="en-US" dirty="0" smtClean="0"/>
            </a:br>
            <a:r>
              <a:rPr lang="en-US" sz="1200" dirty="0"/>
              <a:t>https://</a:t>
            </a:r>
            <a:r>
              <a:rPr lang="en-US" sz="1200" dirty="0" smtClean="0"/>
              <a:t>bigfuture.collegeboard.org</a:t>
            </a:r>
            <a:endParaRPr lang="en-US" sz="1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1950" y="2400413"/>
            <a:ext cx="5486400" cy="2047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62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Highlights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BigFuture </a:t>
            </a:r>
            <a:r>
              <a:rPr lang="en-US" sz="2400" dirty="0"/>
              <a:t>by the College Board gives students free, comprehensive college planning </a:t>
            </a:r>
            <a:r>
              <a:rPr lang="en-US" sz="2400" dirty="0" smtClean="0"/>
              <a:t>information &amp; resources.</a:t>
            </a:r>
            <a:endParaRPr lang="en-US" sz="2400" dirty="0"/>
          </a:p>
          <a:p>
            <a:r>
              <a:rPr lang="en-US" sz="2400" dirty="0" smtClean="0"/>
              <a:t>Students </a:t>
            </a:r>
            <a:r>
              <a:rPr lang="en-US" sz="2400" dirty="0"/>
              <a:t>can make college plans, compare schools, access scholarships, </a:t>
            </a:r>
            <a:r>
              <a:rPr lang="en-US" sz="2400" dirty="0" smtClean="0"/>
              <a:t>&amp; </a:t>
            </a:r>
            <a:r>
              <a:rPr lang="en-US" sz="2400" dirty="0"/>
              <a:t>much </a:t>
            </a:r>
            <a:r>
              <a:rPr lang="en-US" sz="2400" dirty="0" smtClean="0"/>
              <a:t>more.</a:t>
            </a:r>
            <a:endParaRPr lang="en-US" sz="24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19100" y="3352800"/>
            <a:ext cx="8305800" cy="3048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>
              <a:spcBef>
                <a:spcPts val="0"/>
              </a:spcBef>
            </a:pPr>
            <a:endParaRPr lang="en-US" sz="2800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6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(Insert </a:t>
            </a:r>
            <a:r>
              <a:rPr lang="en-US" dirty="0" smtClean="0"/>
              <a:t>here your contact information, office location, &amp; any social media links/sign up information)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2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more information about college </a:t>
            </a:r>
            <a:r>
              <a:rPr lang="en-US" dirty="0" smtClean="0"/>
              <a:t>&amp; </a:t>
            </a:r>
            <a:r>
              <a:rPr lang="en-US" dirty="0"/>
              <a:t>career planning, call, </a:t>
            </a:r>
            <a:r>
              <a:rPr lang="en-US" dirty="0" smtClean="0"/>
              <a:t>email </a:t>
            </a:r>
            <a:r>
              <a:rPr lang="en-US" dirty="0"/>
              <a:t>or visit:</a:t>
            </a:r>
          </a:p>
          <a:p>
            <a:r>
              <a:rPr lang="en-US" dirty="0" smtClean="0"/>
              <a:t>Name</a:t>
            </a:r>
          </a:p>
          <a:p>
            <a:r>
              <a:rPr lang="en-US" dirty="0" smtClean="0"/>
              <a:t>Job Title</a:t>
            </a:r>
            <a:endParaRPr lang="en-US" dirty="0"/>
          </a:p>
          <a:p>
            <a:r>
              <a:rPr lang="en-US" dirty="0"/>
              <a:t>Phone</a:t>
            </a:r>
          </a:p>
          <a:p>
            <a:r>
              <a:rPr lang="en-US" dirty="0" smtClean="0"/>
              <a:t>Email </a:t>
            </a:r>
          </a:p>
          <a:p>
            <a:r>
              <a:rPr lang="en-US" dirty="0" smtClean="0"/>
              <a:t>School Website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93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74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Family 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</a:t>
            </a:r>
          </a:p>
          <a:p>
            <a:r>
              <a:rPr lang="en-US" dirty="0"/>
              <a:t>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7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GEAR UP Team includes: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Mean When We Say College?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700" dirty="0" smtClean="0"/>
              <a:t>We mean </a:t>
            </a:r>
            <a:r>
              <a:rPr lang="en-US" sz="2700" dirty="0"/>
              <a:t>any type of education or training after high school. </a:t>
            </a:r>
            <a:endParaRPr lang="en-US" sz="27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700" dirty="0" smtClean="0"/>
              <a:t>There are many options for students after high school including </a:t>
            </a:r>
            <a:r>
              <a:rPr lang="en-US" sz="2700" b="1" dirty="0" smtClean="0"/>
              <a:t>apprenticeships, military, on-the-job training programs, community college certificates, 2-year degrees, &amp; 4-year degrees.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700" dirty="0" smtClean="0"/>
              <a:t>The </a:t>
            </a:r>
            <a:r>
              <a:rPr lang="en-US" sz="2700" dirty="0"/>
              <a:t>term </a:t>
            </a:r>
            <a:r>
              <a:rPr lang="en-US" sz="2700" i="1" dirty="0"/>
              <a:t>college </a:t>
            </a:r>
            <a:r>
              <a:rPr lang="en-US" sz="2700" dirty="0"/>
              <a:t>includes all of these things. </a:t>
            </a:r>
          </a:p>
        </p:txBody>
      </p:sp>
    </p:spTree>
    <p:extLst>
      <p:ext uri="{BB962C8B-B14F-4D97-AF65-F5344CB8AC3E}">
        <p14:creationId xmlns:p14="http://schemas.microsoft.com/office/powerpoint/2010/main" val="40662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82206" cy="4601183"/>
          </a:xfrm>
        </p:spPr>
        <p:txBody>
          <a:bodyPr>
            <a:normAutofit/>
          </a:bodyPr>
          <a:lstStyle/>
          <a:p>
            <a:r>
              <a:rPr lang="en-US" sz="4000" dirty="0"/>
              <a:t>Why </a:t>
            </a:r>
            <a:r>
              <a:rPr lang="en-US" sz="4000" dirty="0" smtClean="0"/>
              <a:t>Pursue Education after High School?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More job satisfaction.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More money.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Less unemployment.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More benefits.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Better health.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More likely to vote.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Volunteer more.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Live longer. </a:t>
            </a:r>
          </a:p>
        </p:txBody>
      </p:sp>
    </p:spTree>
    <p:extLst>
      <p:ext uri="{BB962C8B-B14F-4D97-AF65-F5344CB8AC3E}">
        <p14:creationId xmlns:p14="http://schemas.microsoft.com/office/powerpoint/2010/main" val="31305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More Job Opportunities 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843476"/>
              </p:ext>
            </p:extLst>
          </p:nvPr>
        </p:nvGraphicFramePr>
        <p:xfrm>
          <a:off x="2667000" y="0"/>
          <a:ext cx="6476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86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700" b="1" dirty="0" smtClean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Certificate </a:t>
                      </a:r>
                      <a:endParaRPr lang="en-US" sz="1700" dirty="0"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700" b="1" dirty="0" smtClean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2-</a:t>
                      </a:r>
                      <a:r>
                        <a:rPr lang="en-US" sz="1700" b="1" dirty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Year </a:t>
                      </a:r>
                      <a:r>
                        <a:rPr lang="en-US" sz="1700" b="1" dirty="0" smtClean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College (Associate</a:t>
                      </a:r>
                      <a:r>
                        <a:rPr lang="en-US" sz="1700" b="1" baseline="0" dirty="0" smtClean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 degree)</a:t>
                      </a:r>
                      <a:endParaRPr lang="en-US" sz="1700" dirty="0"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700" b="1" dirty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4-Year </a:t>
                      </a:r>
                      <a:r>
                        <a:rPr lang="en-US" sz="1700" b="1" dirty="0" smtClean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College (Bachelor’s degree)</a:t>
                      </a:r>
                      <a:endParaRPr lang="en-US" sz="1700" dirty="0"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700" b="1" dirty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More Than 4 </a:t>
                      </a:r>
                      <a:r>
                        <a:rPr lang="en-US" sz="1700" b="1" dirty="0" smtClean="0"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Years (Graduate degree)</a:t>
                      </a:r>
                      <a:endParaRPr lang="en-US" sz="1700" dirty="0"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1524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chef/culinary arts**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dental assistant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emergency medical technician or paramedic*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heating, air conditioning, or refrigeration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mechanic or installer*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licensed practical or licensed vocational nurse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medical assistant*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computer &amp; office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equipment repairer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dental hygienist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firefighter**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fitness trainer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mechanic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medical assistant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physical therapist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assistant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restaurant manager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web developer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 or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administrator**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zookeeper**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accountant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athletic trainer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chemist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computer programmer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engineer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financial planner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FBI agent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graphic designer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pilot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pharmacist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photographer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registered nurse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social worker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sportscaster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reporter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teacher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writer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architect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dentist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lawyer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minister, priest, or rabbi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nurse practitioner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physical therapist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physician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physician assistant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psychologist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yriad Pro" panose="020B0503030403020204" pitchFamily="34" charset="0"/>
                          <a:cs typeface="Swiss721BT-Light"/>
                        </a:rPr>
                        <a:t>scientist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817"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yriad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21" marR="46321" marT="38603" marB="38603">
                    <a:lnR w="12700" cmpd="sng">
                      <a:noFill/>
                    </a:lnR>
                    <a:lnT w="12700" cmpd="sng">
                      <a:noFill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8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 of Tomorrow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U.S. economy is expected to create 55 million jobs by 2020. </a:t>
            </a:r>
          </a:p>
          <a:p>
            <a:r>
              <a:rPr lang="en-US" sz="2800" dirty="0" smtClean="0"/>
              <a:t>By 2020, 68% of jobs in Washington will require some postsecondary education. </a:t>
            </a:r>
          </a:p>
          <a:p>
            <a:r>
              <a:rPr lang="en-US" sz="2800" dirty="0" smtClean="0"/>
              <a:t>Many of these jobs will be found in STEM fields, healthcare professions, healthcare support, &amp; community services.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600" dirty="0" smtClean="0"/>
          </a:p>
          <a:p>
            <a:r>
              <a:rPr lang="en-US" altLang="en-US" sz="2000" dirty="0"/>
              <a:t>With a college degree you make more money, </a:t>
            </a:r>
            <a:r>
              <a:rPr lang="en-US" altLang="en-US" sz="2000" dirty="0" smtClean="0"/>
              <a:t>&amp; </a:t>
            </a:r>
            <a:r>
              <a:rPr lang="en-US" altLang="en-US" sz="2000" dirty="0"/>
              <a:t>have greater job security. </a:t>
            </a:r>
            <a:endParaRPr lang="en-US" altLang="en-US" sz="2000" dirty="0" smtClean="0"/>
          </a:p>
          <a:p>
            <a:r>
              <a:rPr lang="en-US" altLang="en-US" sz="2000" dirty="0" smtClean="0"/>
              <a:t>Jobs </a:t>
            </a:r>
            <a:r>
              <a:rPr lang="en-US" altLang="en-US" sz="2000" dirty="0"/>
              <a:t>that require a college degree are also more likely to include benefits such as dental insurance </a:t>
            </a:r>
            <a:r>
              <a:rPr lang="en-US" altLang="en-US" sz="2000" dirty="0" smtClean="0"/>
              <a:t>&amp; </a:t>
            </a:r>
            <a:r>
              <a:rPr lang="en-US" altLang="en-US" sz="2000" dirty="0"/>
              <a:t>retirement </a:t>
            </a:r>
            <a:r>
              <a:rPr lang="en-US" altLang="en-US" sz="2000" dirty="0" smtClean="0"/>
              <a:t>plans.</a:t>
            </a:r>
          </a:p>
          <a:p>
            <a:r>
              <a:rPr lang="en-US" sz="2000" dirty="0" smtClean="0"/>
              <a:t>People with a college education typically earn more money during a shorter span of time.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225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Families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Aspiring to attend college is one of the first steps in preparing for </a:t>
            </a:r>
            <a:r>
              <a:rPr lang="en-US" sz="2400" dirty="0" smtClean="0"/>
              <a:t>the future. </a:t>
            </a:r>
            <a:endParaRPr lang="en-US" sz="2400" dirty="0"/>
          </a:p>
          <a:p>
            <a:r>
              <a:rPr lang="en-US" sz="2400" dirty="0"/>
              <a:t>Middle school is a crucial stage at which  you will begin to explore options </a:t>
            </a:r>
            <a:r>
              <a:rPr lang="en-US" sz="2400" dirty="0" smtClean="0"/>
              <a:t>&amp; </a:t>
            </a:r>
            <a:r>
              <a:rPr lang="en-US" sz="2400" dirty="0"/>
              <a:t>make choices about how to prepare. </a:t>
            </a:r>
          </a:p>
          <a:p>
            <a:r>
              <a:rPr lang="en-US" sz="2400" dirty="0" smtClean="0"/>
              <a:t>Families are </a:t>
            </a:r>
            <a:r>
              <a:rPr lang="en-US" sz="2400" dirty="0"/>
              <a:t>a key source of support for college planning. </a:t>
            </a:r>
            <a:endParaRPr lang="en-US" sz="2400" dirty="0" smtClean="0"/>
          </a:p>
          <a:p>
            <a:r>
              <a:rPr lang="en-US" sz="2400" dirty="0" smtClean="0"/>
              <a:t>Preparing </a:t>
            </a:r>
            <a:r>
              <a:rPr lang="en-US" sz="2400" dirty="0"/>
              <a:t>for college requires  </a:t>
            </a:r>
            <a:r>
              <a:rPr lang="en-US" sz="2400" dirty="0" smtClean="0"/>
              <a:t>knowledge about options, timelines, requirements, &amp; more. </a:t>
            </a:r>
          </a:p>
          <a:p>
            <a:r>
              <a:rPr lang="en-US" sz="2400" dirty="0" smtClean="0"/>
              <a:t>GEAR UP is here to help navigate you &amp; your child through the process. </a:t>
            </a:r>
          </a:p>
        </p:txBody>
      </p:sp>
    </p:spTree>
    <p:extLst>
      <p:ext uri="{BB962C8B-B14F-4D97-AF65-F5344CB8AC3E}">
        <p14:creationId xmlns:p14="http://schemas.microsoft.com/office/powerpoint/2010/main" val="26117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Take  the </a:t>
            </a:r>
            <a:r>
              <a:rPr lang="en-US" sz="2000" dirty="0"/>
              <a:t>right classes in middle school. </a:t>
            </a:r>
            <a:endParaRPr lang="en-US" sz="2000" dirty="0" smtClean="0"/>
          </a:p>
          <a:p>
            <a:pPr lvl="1"/>
            <a:r>
              <a:rPr lang="en-US" sz="1800" dirty="0" smtClean="0"/>
              <a:t>Courses </a:t>
            </a:r>
            <a:r>
              <a:rPr lang="en-US" sz="1800" dirty="0"/>
              <a:t>such as English, algebra, </a:t>
            </a:r>
            <a:r>
              <a:rPr lang="en-US" sz="1800" dirty="0" smtClean="0"/>
              <a:t> foreign </a:t>
            </a:r>
            <a:r>
              <a:rPr lang="en-US" sz="1800" dirty="0"/>
              <a:t>language, </a:t>
            </a:r>
            <a:r>
              <a:rPr lang="en-US" sz="1800" dirty="0" smtClean="0"/>
              <a:t>&amp; </a:t>
            </a:r>
            <a:r>
              <a:rPr lang="en-US" sz="1800" dirty="0"/>
              <a:t>technology </a:t>
            </a:r>
            <a:r>
              <a:rPr lang="en-US" sz="1800" dirty="0" smtClean="0"/>
              <a:t>will </a:t>
            </a:r>
            <a:r>
              <a:rPr lang="en-US" sz="1800" dirty="0"/>
              <a:t>better prepare </a:t>
            </a:r>
            <a:r>
              <a:rPr lang="en-US" sz="1800" dirty="0" smtClean="0"/>
              <a:t>students  for </a:t>
            </a:r>
            <a:r>
              <a:rPr lang="en-US" sz="1800" dirty="0"/>
              <a:t>more </a:t>
            </a:r>
            <a:r>
              <a:rPr lang="en-US" sz="1800" dirty="0" smtClean="0"/>
              <a:t>challenging </a:t>
            </a:r>
            <a:r>
              <a:rPr lang="en-US" sz="1800" dirty="0"/>
              <a:t>courses in high school</a:t>
            </a:r>
            <a:r>
              <a:rPr lang="en-US" sz="1800" dirty="0" smtClean="0"/>
              <a:t>.</a:t>
            </a:r>
            <a:r>
              <a:rPr lang="en-US" sz="1800" dirty="0"/>
              <a:t> But, remember, take only the most difficult courses you can handle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2000" dirty="0" smtClean="0"/>
              <a:t>Develop skills </a:t>
            </a:r>
            <a:r>
              <a:rPr lang="en-US" sz="2000" dirty="0"/>
              <a:t>(such as </a:t>
            </a:r>
            <a:r>
              <a:rPr lang="en-US" sz="2000" dirty="0" smtClean="0"/>
              <a:t>good </a:t>
            </a:r>
            <a:r>
              <a:rPr lang="en-US" sz="2000" dirty="0"/>
              <a:t>study habits, paying attention in </a:t>
            </a:r>
            <a:r>
              <a:rPr lang="en-US" sz="2000" dirty="0" smtClean="0"/>
              <a:t>class</a:t>
            </a:r>
            <a:r>
              <a:rPr lang="en-US" sz="2000" dirty="0"/>
              <a:t>, </a:t>
            </a:r>
            <a:r>
              <a:rPr lang="en-US" sz="2000" dirty="0" smtClean="0"/>
              <a:t>&amp; </a:t>
            </a:r>
            <a:r>
              <a:rPr lang="en-US" sz="2000" dirty="0"/>
              <a:t>reading) that will help you </a:t>
            </a:r>
            <a:r>
              <a:rPr lang="en-US" sz="2000" dirty="0" smtClean="0"/>
              <a:t>succeed </a:t>
            </a:r>
            <a:r>
              <a:rPr lang="en-US" sz="2000" dirty="0"/>
              <a:t>in college </a:t>
            </a:r>
            <a:r>
              <a:rPr lang="en-US" sz="2000" dirty="0" smtClean="0"/>
              <a:t>&amp; </a:t>
            </a:r>
            <a:r>
              <a:rPr lang="en-US" sz="2000" dirty="0"/>
              <a:t>life.</a:t>
            </a:r>
          </a:p>
          <a:p>
            <a:r>
              <a:rPr lang="en-US" sz="2000" dirty="0" smtClean="0"/>
              <a:t>Talk </a:t>
            </a:r>
            <a:r>
              <a:rPr lang="en-US" sz="2000" dirty="0"/>
              <a:t>to your counselor or teachers about courses you can take in high school.</a:t>
            </a:r>
          </a:p>
          <a:p>
            <a:r>
              <a:rPr lang="en-US" sz="2000" dirty="0"/>
              <a:t>Get involved in school- or community-based extracurricular activities.</a:t>
            </a:r>
          </a:p>
          <a:p>
            <a:r>
              <a:rPr lang="en-US" sz="2000" dirty="0" smtClean="0"/>
              <a:t>Continue </a:t>
            </a:r>
            <a:r>
              <a:rPr lang="en-US" sz="2000" dirty="0"/>
              <a:t>to explore </a:t>
            </a:r>
            <a:r>
              <a:rPr lang="en-US" sz="2000" dirty="0" smtClean="0"/>
              <a:t>your interests &amp; different </a:t>
            </a:r>
            <a:r>
              <a:rPr lang="en-US" sz="2000" dirty="0"/>
              <a:t>career options.</a:t>
            </a:r>
          </a:p>
          <a:p>
            <a:r>
              <a:rPr lang="en-US" sz="2000" dirty="0" smtClean="0"/>
              <a:t>As a family, discuss </a:t>
            </a:r>
            <a:r>
              <a:rPr lang="en-US" sz="2000" dirty="0"/>
              <a:t>post-high school </a:t>
            </a:r>
            <a:r>
              <a:rPr lang="en-US" sz="2000" dirty="0" smtClean="0"/>
              <a:t>goals, interests &amp; future </a:t>
            </a:r>
            <a:r>
              <a:rPr lang="en-US" sz="2000" dirty="0"/>
              <a:t>plans.</a:t>
            </a:r>
          </a:p>
        </p:txBody>
      </p:sp>
    </p:spTree>
    <p:extLst>
      <p:ext uri="{BB962C8B-B14F-4D97-AF65-F5344CB8AC3E}">
        <p14:creationId xmlns:p14="http://schemas.microsoft.com/office/powerpoint/2010/main" val="1788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751</TotalTime>
  <Words>1230</Words>
  <Application>Microsoft Office PowerPoint</Application>
  <PresentationFormat>On-screen Show (4:3)</PresentationFormat>
  <Paragraphs>144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Corbel</vt:lpstr>
      <vt:lpstr>Courier New</vt:lpstr>
      <vt:lpstr>Myriad Pro</vt:lpstr>
      <vt:lpstr>Swiss721BT-Light</vt:lpstr>
      <vt:lpstr>Times New Roman</vt:lpstr>
      <vt:lpstr>Wingdings 2</vt:lpstr>
      <vt:lpstr>Frame</vt:lpstr>
      <vt:lpstr>Why College?</vt:lpstr>
      <vt:lpstr>Introductions</vt:lpstr>
      <vt:lpstr>What Do We Mean When We Say College?</vt:lpstr>
      <vt:lpstr>Why Pursue Education after High School? </vt:lpstr>
      <vt:lpstr>More Job Opportunities </vt:lpstr>
      <vt:lpstr>Jobs of Tomorrow </vt:lpstr>
      <vt:lpstr>Earn More</vt:lpstr>
      <vt:lpstr>Families Can Help</vt:lpstr>
      <vt:lpstr>Where to Start</vt:lpstr>
      <vt:lpstr>GEAR UP Services</vt:lpstr>
      <vt:lpstr>Web Resource: https://bigfuture.collegeboard.org</vt:lpstr>
      <vt:lpstr>Feature Highlights</vt:lpstr>
      <vt:lpstr>Contact Us</vt:lpstr>
      <vt:lpstr>Follow Up</vt:lpstr>
      <vt:lpstr>Questions</vt:lpstr>
      <vt:lpstr>Next Family Night</vt:lpstr>
    </vt:vector>
  </TitlesOfParts>
  <Company>Washington Student Achievement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GEAR UP 101</dc:title>
  <dc:creator>Kelly, Beth (WSAC)</dc:creator>
  <cp:lastModifiedBy>Kelly, Beth (WSAC)</cp:lastModifiedBy>
  <cp:revision>59</cp:revision>
  <dcterms:created xsi:type="dcterms:W3CDTF">2017-07-24T18:39:53Z</dcterms:created>
  <dcterms:modified xsi:type="dcterms:W3CDTF">2017-11-27T18:39:24Z</dcterms:modified>
</cp:coreProperties>
</file>