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2" r:id="rId1"/>
  </p:sldMasterIdLst>
  <p:notesMasterIdLst>
    <p:notesMasterId r:id="rId16"/>
  </p:notesMasterIdLst>
  <p:sldIdLst>
    <p:sldId id="256" r:id="rId2"/>
    <p:sldId id="287" r:id="rId3"/>
    <p:sldId id="343" r:id="rId4"/>
    <p:sldId id="342" r:id="rId5"/>
    <p:sldId id="344" r:id="rId6"/>
    <p:sldId id="345" r:id="rId7"/>
    <p:sldId id="335" r:id="rId8"/>
    <p:sldId id="338" r:id="rId9"/>
    <p:sldId id="339" r:id="rId10"/>
    <p:sldId id="347" r:id="rId11"/>
    <p:sldId id="340" r:id="rId12"/>
    <p:sldId id="317" r:id="rId13"/>
    <p:sldId id="318" r:id="rId14"/>
    <p:sldId id="297"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ple, Marcie (WSAC)" initials="SM(" lastIdx="10" clrIdx="0">
    <p:extLst>
      <p:ext uri="{19B8F6BF-5375-455C-9EA6-DF929625EA0E}">
        <p15:presenceInfo xmlns:p15="http://schemas.microsoft.com/office/powerpoint/2012/main" userId="S-1-5-21-1844237615-1844823847-839522115-517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668" autoAdjust="0"/>
    <p:restoredTop sz="78356" autoAdjust="0"/>
  </p:normalViewPr>
  <p:slideViewPr>
    <p:cSldViewPr snapToGrid="0">
      <p:cViewPr varScale="1">
        <p:scale>
          <a:sx n="57" d="100"/>
          <a:sy n="57" d="100"/>
        </p:scale>
        <p:origin x="144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C7C197-F0B5-41D1-8F00-757E0D06C57F}" type="datetimeFigureOut">
              <a:rPr lang="en-US" smtClean="0"/>
              <a:t>8/16/2019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101D6A-B479-46B2-839F-B26FFDD9B5CD}" type="slidenum">
              <a:rPr lang="en-US" smtClean="0"/>
              <a:t>‹#›</a:t>
            </a:fld>
            <a:endParaRPr lang="en-US"/>
          </a:p>
        </p:txBody>
      </p:sp>
    </p:spTree>
    <p:extLst>
      <p:ext uri="{BB962C8B-B14F-4D97-AF65-F5344CB8AC3E}">
        <p14:creationId xmlns:p14="http://schemas.microsoft.com/office/powerpoint/2010/main" val="2170157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5101D6A-B479-46B2-839F-B26FFDD9B5CD}" type="slidenum">
              <a:rPr lang="en-US" smtClean="0"/>
              <a:t>1</a:t>
            </a:fld>
            <a:endParaRPr lang="en-US"/>
          </a:p>
        </p:txBody>
      </p:sp>
    </p:spTree>
    <p:extLst>
      <p:ext uri="{BB962C8B-B14F-4D97-AF65-F5344CB8AC3E}">
        <p14:creationId xmlns:p14="http://schemas.microsoft.com/office/powerpoint/2010/main" val="19507054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en-US" altLang="en-US" dirty="0" smtClean="0"/>
          </a:p>
        </p:txBody>
      </p:sp>
      <p:sp>
        <p:nvSpPr>
          <p:cNvPr id="5222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AFD1A03-E48A-429A-86F9-A60CDC7EE94E}"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17251577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en-US" altLang="en-US" smtClean="0"/>
          </a:p>
        </p:txBody>
      </p:sp>
      <p:sp>
        <p:nvSpPr>
          <p:cNvPr id="5325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B293324-62BA-4378-930E-548B86528CF5}"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extLst>
      <p:ext uri="{BB962C8B-B14F-4D97-AF65-F5344CB8AC3E}">
        <p14:creationId xmlns:p14="http://schemas.microsoft.com/office/powerpoint/2010/main" val="3033477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101D6A-B479-46B2-839F-B26FFDD9B5CD}" type="slidenum">
              <a:rPr lang="en-US" smtClean="0"/>
              <a:t>2</a:t>
            </a:fld>
            <a:endParaRPr lang="en-US"/>
          </a:p>
        </p:txBody>
      </p:sp>
    </p:spTree>
    <p:extLst>
      <p:ext uri="{BB962C8B-B14F-4D97-AF65-F5344CB8AC3E}">
        <p14:creationId xmlns:p14="http://schemas.microsoft.com/office/powerpoint/2010/main" val="4241882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fld id="{108B0342-D22C-40A7-8D2A-DBFFD59E1BA0}" type="slidenum">
              <a:rPr lang="en-US" smtClean="0"/>
              <a:pPr/>
              <a:t>3</a:t>
            </a:fld>
            <a:endParaRPr lang="en-US" dirty="0"/>
          </a:p>
        </p:txBody>
      </p:sp>
    </p:spTree>
    <p:extLst>
      <p:ext uri="{BB962C8B-B14F-4D97-AF65-F5344CB8AC3E}">
        <p14:creationId xmlns:p14="http://schemas.microsoft.com/office/powerpoint/2010/main" val="3325124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t>
            </a:r>
            <a:r>
              <a:rPr lang="en-US" sz="1200" i="1" dirty="0" smtClean="0"/>
              <a:t>Georgetown University Center on Education and the Workforce: see Resources slides</a:t>
            </a:r>
            <a:r>
              <a:rPr lang="en-US" sz="1600" dirty="0" smtClean="0"/>
              <a:t>)  </a:t>
            </a:r>
          </a:p>
          <a:p>
            <a:endParaRPr lang="en-US" dirty="0"/>
          </a:p>
        </p:txBody>
      </p:sp>
      <p:sp>
        <p:nvSpPr>
          <p:cNvPr id="4" name="Slide Number Placeholder 3"/>
          <p:cNvSpPr>
            <a:spLocks noGrp="1"/>
          </p:cNvSpPr>
          <p:nvPr>
            <p:ph type="sldNum" sz="quarter" idx="10"/>
          </p:nvPr>
        </p:nvSpPr>
        <p:spPr/>
        <p:txBody>
          <a:bodyPr/>
          <a:lstStyle/>
          <a:p>
            <a:fld id="{F5101D6A-B479-46B2-839F-B26FFDD9B5CD}" type="slidenum">
              <a:rPr lang="en-US" smtClean="0"/>
              <a:t>4</a:t>
            </a:fld>
            <a:endParaRPr lang="en-US"/>
          </a:p>
        </p:txBody>
      </p:sp>
    </p:spTree>
    <p:extLst>
      <p:ext uri="{BB962C8B-B14F-4D97-AF65-F5344CB8AC3E}">
        <p14:creationId xmlns:p14="http://schemas.microsoft.com/office/powerpoint/2010/main" val="2431572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Putting the graduation credits in context with dual credit options helps students plan for their future – to graduate on time with a meaningful career and/or college plan with in their High School and Beyond Plan. </a:t>
            </a:r>
            <a:endParaRPr lang="en-US" sz="1600" dirty="0"/>
          </a:p>
        </p:txBody>
      </p:sp>
      <p:sp>
        <p:nvSpPr>
          <p:cNvPr id="4" name="Slide Number Placeholder 3"/>
          <p:cNvSpPr>
            <a:spLocks noGrp="1"/>
          </p:cNvSpPr>
          <p:nvPr>
            <p:ph type="sldNum" sz="quarter" idx="10"/>
          </p:nvPr>
        </p:nvSpPr>
        <p:spPr/>
        <p:txBody>
          <a:bodyPr/>
          <a:lstStyle/>
          <a:p>
            <a:fld id="{F0772DFB-E02C-4FBB-B823-3EDAD0776692}" type="slidenum">
              <a:rPr lang="en-US" smtClean="0"/>
              <a:pPr/>
              <a:t>5</a:t>
            </a:fld>
            <a:endParaRPr lang="en-US" dirty="0"/>
          </a:p>
        </p:txBody>
      </p:sp>
    </p:spTree>
    <p:extLst>
      <p:ext uri="{BB962C8B-B14F-4D97-AF65-F5344CB8AC3E}">
        <p14:creationId xmlns:p14="http://schemas.microsoft.com/office/powerpoint/2010/main" val="3089600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30307" y="4473891"/>
            <a:ext cx="6239434" cy="4481849"/>
          </a:xfrm>
        </p:spPr>
        <p:txBody>
          <a:bodyPr/>
          <a:lstStyle/>
          <a:p>
            <a:r>
              <a:rPr lang="en-US" sz="1400" dirty="0" smtClean="0"/>
              <a:t>The High School &amp; Beyond Plan is a non-credit graduation requirement for all students. </a:t>
            </a:r>
            <a:endParaRPr lang="en-US" sz="1400" dirty="0"/>
          </a:p>
          <a:p>
            <a:endParaRPr lang="en-US" sz="1400" dirty="0"/>
          </a:p>
          <a:p>
            <a:r>
              <a:rPr lang="en-US" sz="1400" dirty="0"/>
              <a:t>The High School and Beyond Plan revolves around three questions: </a:t>
            </a:r>
          </a:p>
          <a:p>
            <a:pPr lvl="1"/>
            <a:r>
              <a:rPr lang="en-US" sz="1400" dirty="0"/>
              <a:t>Who am I?</a:t>
            </a:r>
          </a:p>
          <a:p>
            <a:pPr lvl="1"/>
            <a:r>
              <a:rPr lang="en-US" sz="1400" dirty="0"/>
              <a:t>What can I become? </a:t>
            </a:r>
          </a:p>
          <a:p>
            <a:pPr lvl="1"/>
            <a:r>
              <a:rPr lang="en-US" sz="1400" dirty="0"/>
              <a:t>How do I become that? </a:t>
            </a:r>
            <a:endParaRPr lang="en-US" sz="1400" dirty="0" smtClean="0"/>
          </a:p>
          <a:p>
            <a:pPr lvl="1"/>
            <a:endParaRPr lang="en-US" sz="1400" dirty="0" smtClean="0"/>
          </a:p>
          <a:p>
            <a:r>
              <a:rPr lang="en-US" sz="1400" dirty="0" smtClean="0"/>
              <a:t>Culmination </a:t>
            </a:r>
            <a:r>
              <a:rPr lang="en-US" sz="1400" dirty="0"/>
              <a:t>of a multi-year process to help students think about </a:t>
            </a:r>
            <a:r>
              <a:rPr lang="en-US" sz="1400" dirty="0" smtClean="0"/>
              <a:t>how </a:t>
            </a:r>
            <a:r>
              <a:rPr lang="en-US" sz="1400" dirty="0"/>
              <a:t>to get the most out of high </a:t>
            </a:r>
            <a:r>
              <a:rPr lang="en-US" sz="1400" dirty="0" smtClean="0"/>
              <a:t>school and about their postsecondary plans. </a:t>
            </a:r>
            <a:endParaRPr lang="en-US" sz="1400" dirty="0"/>
          </a:p>
          <a:p>
            <a:pPr lvl="1"/>
            <a:endParaRPr lang="en-US" sz="1400" dirty="0"/>
          </a:p>
          <a:p>
            <a:r>
              <a:rPr lang="en-US" sz="1400" dirty="0"/>
              <a:t>Students create their own individual "personalized pathway" through high school and revise their plan annually to accommodate changing interests or goals. </a:t>
            </a:r>
            <a:r>
              <a:rPr lang="en-US" sz="1400" dirty="0" smtClean="0"/>
              <a:t>Being purposeful about selection of courses to align with interest is what is important for each student’s individual personalized pathway. </a:t>
            </a:r>
            <a:endParaRPr lang="en-US" sz="1400" dirty="0"/>
          </a:p>
          <a:p>
            <a:endParaRPr lang="en-US" sz="1400" dirty="0"/>
          </a:p>
          <a:p>
            <a:r>
              <a:rPr lang="en-US" sz="1400" dirty="0" smtClean="0"/>
              <a:t>Students </a:t>
            </a:r>
            <a:r>
              <a:rPr lang="en-US" sz="1400" dirty="0"/>
              <a:t>identify a career goal, a four-year course plan to meet all graduation requirements, including state assessments , and make an articulated plan for after graduation. </a:t>
            </a:r>
            <a:r>
              <a:rPr lang="en-US" sz="1400" dirty="0" smtClean="0"/>
              <a:t> Their plan might include 4-year college, 2 year college or technical college, apprenticeship, military, or a certificate program. </a:t>
            </a:r>
            <a:endParaRPr lang="en-US" sz="1400" dirty="0"/>
          </a:p>
          <a:p>
            <a:endParaRPr lang="en-US" dirty="0"/>
          </a:p>
        </p:txBody>
      </p:sp>
      <p:sp>
        <p:nvSpPr>
          <p:cNvPr id="4" name="Slide Number Placeholder 3"/>
          <p:cNvSpPr>
            <a:spLocks noGrp="1"/>
          </p:cNvSpPr>
          <p:nvPr>
            <p:ph type="sldNum" sz="quarter" idx="10"/>
          </p:nvPr>
        </p:nvSpPr>
        <p:spPr/>
        <p:txBody>
          <a:bodyPr/>
          <a:lstStyle/>
          <a:p>
            <a:fld id="{108B0342-D22C-40A7-8D2A-DBFFD59E1BA0}" type="slidenum">
              <a:rPr lang="en-US" smtClean="0"/>
              <a:pPr/>
              <a:t>6</a:t>
            </a:fld>
            <a:endParaRPr lang="en-US" dirty="0"/>
          </a:p>
        </p:txBody>
      </p:sp>
    </p:spTree>
    <p:extLst>
      <p:ext uri="{BB962C8B-B14F-4D97-AF65-F5344CB8AC3E}">
        <p14:creationId xmlns:p14="http://schemas.microsoft.com/office/powerpoint/2010/main" val="4846869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43F1E3-71E9-4C9D-979A-507005575817}" type="slidenum">
              <a:rPr lang="en-US" smtClean="0"/>
              <a:t>7</a:t>
            </a:fld>
            <a:endParaRPr lang="en-US"/>
          </a:p>
        </p:txBody>
      </p:sp>
    </p:spTree>
    <p:extLst>
      <p:ext uri="{BB962C8B-B14F-4D97-AF65-F5344CB8AC3E}">
        <p14:creationId xmlns:p14="http://schemas.microsoft.com/office/powerpoint/2010/main" val="1890869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101D6A-B479-46B2-839F-B26FFDD9B5CD}" type="slidenum">
              <a:rPr lang="en-US" smtClean="0"/>
              <a:t>9</a:t>
            </a:fld>
            <a:endParaRPr lang="en-US"/>
          </a:p>
        </p:txBody>
      </p:sp>
    </p:spTree>
    <p:extLst>
      <p:ext uri="{BB962C8B-B14F-4D97-AF65-F5344CB8AC3E}">
        <p14:creationId xmlns:p14="http://schemas.microsoft.com/office/powerpoint/2010/main" val="3132575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fld id="{108B0342-D22C-40A7-8D2A-DBFFD59E1BA0}" type="slidenum">
              <a:rPr lang="en-US" smtClean="0"/>
              <a:pPr/>
              <a:t>10</a:t>
            </a:fld>
            <a:endParaRPr lang="en-US" dirty="0"/>
          </a:p>
        </p:txBody>
      </p:sp>
    </p:spTree>
    <p:extLst>
      <p:ext uri="{BB962C8B-B14F-4D97-AF65-F5344CB8AC3E}">
        <p14:creationId xmlns:p14="http://schemas.microsoft.com/office/powerpoint/2010/main" val="2329116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8/16/2019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8628286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8/16/2019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3136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8/16/2019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083662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CC7EB0C-C4C5-4AF8-9913-1F04FB664DA7}" type="datetime1">
              <a:rPr lang="en-US" smtClean="0">
                <a:solidFill>
                  <a:srgbClr val="44546A">
                    <a:lumMod val="75000"/>
                  </a:srgbClr>
                </a:solidFill>
              </a:rPr>
              <a:t>8/16/2019</a:t>
            </a:fld>
            <a:endParaRPr lang="en-US">
              <a:solidFill>
                <a:srgbClr val="44546A">
                  <a:lumMod val="75000"/>
                </a:srgbClr>
              </a:solidFill>
            </a:endParaRPr>
          </a:p>
        </p:txBody>
      </p:sp>
      <p:sp>
        <p:nvSpPr>
          <p:cNvPr id="4" name="Footer Placeholder 3"/>
          <p:cNvSpPr>
            <a:spLocks noGrp="1"/>
          </p:cNvSpPr>
          <p:nvPr>
            <p:ph type="ftr" sz="quarter" idx="11"/>
          </p:nvPr>
        </p:nvSpPr>
        <p:spPr/>
        <p:txBody>
          <a:bodyPr/>
          <a:lstStyle/>
          <a:p>
            <a:r>
              <a:rPr lang="en-US" smtClean="0">
                <a:solidFill>
                  <a:srgbClr val="44546A">
                    <a:lumMod val="75000"/>
                  </a:srgbClr>
                </a:solidFill>
              </a:rPr>
              <a:t>Washington Student Achievement Council</a:t>
            </a:r>
            <a:endParaRPr lang="en-US" dirty="0">
              <a:solidFill>
                <a:srgbClr val="44546A">
                  <a:lumMod val="75000"/>
                </a:srgbClr>
              </a:solidFill>
            </a:endParaRPr>
          </a:p>
        </p:txBody>
      </p:sp>
      <p:sp>
        <p:nvSpPr>
          <p:cNvPr id="5" name="Slide Number Placeholder 4"/>
          <p:cNvSpPr>
            <a:spLocks noGrp="1"/>
          </p:cNvSpPr>
          <p:nvPr>
            <p:ph type="sldNum" sz="quarter" idx="12"/>
          </p:nvPr>
        </p:nvSpPr>
        <p:spPr/>
        <p:txBody>
          <a:bodyPr/>
          <a:lstStyle/>
          <a:p>
            <a:fld id="{32812E0E-C58D-45CD-BD69-23634E9A667D}" type="slidenum">
              <a:rPr lang="en-US" smtClean="0">
                <a:solidFill>
                  <a:srgbClr val="44546A">
                    <a:lumMod val="75000"/>
                  </a:srgbClr>
                </a:solidFill>
              </a:rPr>
              <a:pPr/>
              <a:t>‹#›</a:t>
            </a:fld>
            <a:endParaRPr lang="en-US">
              <a:solidFill>
                <a:srgbClr val="44546A">
                  <a:lumMod val="75000"/>
                </a:srgbClr>
              </a:solidFill>
            </a:endParaRPr>
          </a:p>
        </p:txBody>
      </p:sp>
      <p:sp>
        <p:nvSpPr>
          <p:cNvPr id="6" name="Rectangle 5"/>
          <p:cNvSpPr/>
          <p:nvPr userDrawn="1"/>
        </p:nvSpPr>
        <p:spPr>
          <a:xfrm>
            <a:off x="0" y="525380"/>
            <a:ext cx="9144000" cy="998621"/>
          </a:xfrm>
          <a:prstGeom prst="rect">
            <a:avLst/>
          </a:prstGeom>
          <a:solidFill>
            <a:srgbClr val="1546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698" y="589548"/>
            <a:ext cx="541131" cy="840559"/>
          </a:xfrm>
          <a:prstGeom prst="rect">
            <a:avLst/>
          </a:prstGeom>
        </p:spPr>
      </p:pic>
      <p:sp>
        <p:nvSpPr>
          <p:cNvPr id="8" name="Title 1"/>
          <p:cNvSpPr>
            <a:spLocks noGrp="1"/>
          </p:cNvSpPr>
          <p:nvPr>
            <p:ph type="title"/>
          </p:nvPr>
        </p:nvSpPr>
        <p:spPr>
          <a:xfrm>
            <a:off x="628650" y="693964"/>
            <a:ext cx="7886700" cy="996724"/>
          </a:xfrm>
        </p:spPr>
        <p:txBody>
          <a:bodyPr>
            <a:normAutofit/>
          </a:bodyPr>
          <a:lstStyle>
            <a:lvl1pPr>
              <a:defRPr sz="2700">
                <a:solidFill>
                  <a:schemeClr val="bg1"/>
                </a:solidFill>
                <a:latin typeface="Trajan Pro" panose="02020502050506020301" pitchFamily="18" charset="0"/>
              </a:defRPr>
            </a:lvl1pPr>
          </a:lstStyle>
          <a:p>
            <a:r>
              <a:rPr lang="en-US" dirty="0" smtClean="0"/>
              <a:t>Click to edit Master title style</a:t>
            </a:r>
            <a:endParaRPr lang="en-US" dirty="0"/>
          </a:p>
        </p:txBody>
      </p:sp>
      <p:sp>
        <p:nvSpPr>
          <p:cNvPr id="10" name="Content Placeholder 9"/>
          <p:cNvSpPr>
            <a:spLocks noGrp="1"/>
          </p:cNvSpPr>
          <p:nvPr>
            <p:ph sz="quarter" idx="13"/>
          </p:nvPr>
        </p:nvSpPr>
        <p:spPr>
          <a:xfrm>
            <a:off x="628650" y="1966913"/>
            <a:ext cx="3743325" cy="4205287"/>
          </a:xfrm>
        </p:spPr>
        <p:txBody>
          <a:bodyPr/>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9"/>
          <p:cNvSpPr>
            <a:spLocks noGrp="1"/>
          </p:cNvSpPr>
          <p:nvPr>
            <p:ph sz="quarter" idx="14"/>
          </p:nvPr>
        </p:nvSpPr>
        <p:spPr>
          <a:xfrm>
            <a:off x="4772025" y="1966913"/>
            <a:ext cx="3743325" cy="4205287"/>
          </a:xfrm>
        </p:spPr>
        <p:txBody>
          <a:bodyPr/>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64128626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8/16/2019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78276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8/16/2019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7396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96DFF08F-DC6B-4601-B491-B0F83F6DD2DA}" type="datetimeFigureOut">
              <a:rPr lang="en-US" smtClean="0"/>
              <a:t>8/16/2019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35856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96DFF08F-DC6B-4601-B491-B0F83F6DD2DA}" type="datetimeFigureOut">
              <a:rPr lang="en-US" smtClean="0"/>
              <a:t>8/16/2019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68558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96DFF08F-DC6B-4601-B491-B0F83F6DD2DA}" type="datetimeFigureOut">
              <a:rPr lang="en-US" smtClean="0"/>
              <a:t>8/16/2019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36128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6DFF08F-DC6B-4601-B491-B0F83F6DD2DA}" type="datetimeFigureOut">
              <a:rPr lang="en-US" smtClean="0"/>
              <a:t>8/16/2019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86597167"/>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en-US" smtClean="0"/>
              <a:t>Click to edit Master title style</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6DFF08F-DC6B-4601-B491-B0F83F6DD2DA}" type="datetimeFigureOut">
              <a:rPr lang="en-US" smtClean="0"/>
              <a:t>8/16/2019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6397447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6DFF08F-DC6B-4601-B491-B0F83F6DD2DA}" type="datetimeFigureOut">
              <a:rPr lang="en-US" smtClean="0"/>
              <a:pPr/>
              <a:t>8/16/2019</a:t>
            </a:fld>
            <a:endParaRPr lang="en-US" dirty="0"/>
          </a:p>
        </p:txBody>
      </p:sp>
      <p:sp>
        <p:nvSpPr>
          <p:cNvPr id="9" name="Footer Placeholder 8"/>
          <p:cNvSpPr>
            <a:spLocks noGrp="1"/>
          </p:cNvSpPr>
          <p:nvPr>
            <p:ph type="ftr" sz="quarter" idx="11"/>
          </p:nvPr>
        </p:nvSpPr>
        <p:spPr>
          <a:xfrm>
            <a:off x="2624326" y="6356351"/>
            <a:ext cx="4433638"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20980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96DFF08F-DC6B-4601-B491-B0F83F6DD2DA}" type="datetimeFigureOut">
              <a:rPr lang="en-US" smtClean="0"/>
              <a:pPr/>
              <a:t>8/16/2019</a:t>
            </a:fld>
            <a:endParaRPr lang="en-US" dirty="0"/>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41153062"/>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 id="2147483801" r:id="rId12"/>
  </p:sldLayoutIdLst>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readysetgrad.org/rsg_cred_wiz/for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be.wa.gov/graduation.php"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8000" dirty="0" smtClean="0"/>
              <a:t>Dual Credit</a:t>
            </a:r>
            <a:endParaRPr lang="en-US" sz="4900"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5822" y="6140320"/>
            <a:ext cx="1815381" cy="640080"/>
          </a:xfrm>
          <a:prstGeom prst="rect">
            <a:avLst/>
          </a:prstGeom>
        </p:spPr>
      </p:pic>
    </p:spTree>
    <p:extLst>
      <p:ext uri="{BB962C8B-B14F-4D97-AF65-F5344CB8AC3E}">
        <p14:creationId xmlns:p14="http://schemas.microsoft.com/office/powerpoint/2010/main" val="30280717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mn-lt"/>
              </a:rPr>
              <a:t>Dual </a:t>
            </a:r>
            <a:r>
              <a:rPr lang="en-US" sz="3600" dirty="0" smtClean="0">
                <a:latin typeface="+mn-lt"/>
              </a:rPr>
              <a:t>credit </a:t>
            </a:r>
            <a:r>
              <a:rPr lang="en-US" sz="3600" dirty="0">
                <a:latin typeface="+mn-lt"/>
              </a:rPr>
              <a:t>in </a:t>
            </a:r>
            <a:r>
              <a:rPr lang="en-US" sz="3600" dirty="0" smtClean="0">
                <a:latin typeface="+mn-lt"/>
              </a:rPr>
              <a:t>transfer</a:t>
            </a:r>
            <a:endParaRPr lang="en-US" sz="3600" dirty="0">
              <a:latin typeface="+mn-lt"/>
            </a:endParaRPr>
          </a:p>
        </p:txBody>
      </p:sp>
      <p:sp>
        <p:nvSpPr>
          <p:cNvPr id="3" name="Content Placeholder 2"/>
          <p:cNvSpPr>
            <a:spLocks noGrp="1"/>
          </p:cNvSpPr>
          <p:nvPr>
            <p:ph idx="1"/>
          </p:nvPr>
        </p:nvSpPr>
        <p:spPr/>
        <p:txBody>
          <a:bodyPr>
            <a:normAutofit fontScale="92500" lnSpcReduction="10000"/>
          </a:bodyPr>
          <a:lstStyle/>
          <a:p>
            <a:pPr marL="457200" indent="-457200"/>
            <a:r>
              <a:rPr lang="en-US" sz="2400" dirty="0"/>
              <a:t>Each college or university has policies on acceptance of transfer credit. </a:t>
            </a:r>
            <a:r>
              <a:rPr lang="en-US" sz="2400" i="1" dirty="0"/>
              <a:t>Confirm specific policies with the receiving institution.</a:t>
            </a:r>
          </a:p>
          <a:p>
            <a:pPr marL="457200" indent="-457200"/>
            <a:r>
              <a:rPr lang="en-US" sz="2400" b="1" dirty="0"/>
              <a:t>College </a:t>
            </a:r>
            <a:r>
              <a:rPr lang="en-US" sz="2400" b="1" dirty="0" smtClean="0"/>
              <a:t>courses </a:t>
            </a:r>
            <a:r>
              <a:rPr lang="en-US" sz="2400" dirty="0"/>
              <a:t>on the high school transcript are </a:t>
            </a:r>
            <a:r>
              <a:rPr lang="en-US" sz="2400" dirty="0" smtClean="0"/>
              <a:t>usually accepted </a:t>
            </a:r>
            <a:r>
              <a:rPr lang="en-US" sz="2400" dirty="0"/>
              <a:t>in transfer at </a:t>
            </a:r>
            <a:r>
              <a:rPr lang="en-US" sz="2400" dirty="0" smtClean="0"/>
              <a:t>public 4-yr </a:t>
            </a:r>
            <a:r>
              <a:rPr lang="en-US" sz="2400" dirty="0"/>
              <a:t>and </a:t>
            </a:r>
            <a:r>
              <a:rPr lang="en-US" sz="2400" dirty="0" smtClean="0"/>
              <a:t>2-yr colleges </a:t>
            </a:r>
            <a:r>
              <a:rPr lang="en-US" sz="2400" dirty="0"/>
              <a:t>and most private </a:t>
            </a:r>
            <a:r>
              <a:rPr lang="en-US" sz="2400" dirty="0" smtClean="0"/>
              <a:t>colleges </a:t>
            </a:r>
            <a:r>
              <a:rPr lang="en-US" sz="2400" dirty="0"/>
              <a:t>in </a:t>
            </a:r>
            <a:r>
              <a:rPr lang="en-US" sz="2400" dirty="0" smtClean="0"/>
              <a:t>Washington for RS and CHS. </a:t>
            </a:r>
            <a:endParaRPr lang="en-US" sz="2400" dirty="0"/>
          </a:p>
          <a:p>
            <a:pPr marL="457200" indent="-457200"/>
            <a:r>
              <a:rPr lang="en-US" sz="2400" b="1" dirty="0"/>
              <a:t>Exam scores </a:t>
            </a:r>
            <a:r>
              <a:rPr lang="en-US" sz="2400" dirty="0"/>
              <a:t>(AP/IB/CI) </a:t>
            </a:r>
            <a:r>
              <a:rPr lang="en-US" sz="2400" dirty="0" smtClean="0"/>
              <a:t>are accepted at 4-yr and 2-yr colleges. Use </a:t>
            </a:r>
            <a:r>
              <a:rPr lang="en-US" sz="2400" dirty="0"/>
              <a:t>the Dual Credit Search Tool to access specific </a:t>
            </a:r>
            <a:r>
              <a:rPr lang="en-US" sz="2400" dirty="0" smtClean="0"/>
              <a:t>4-yr college </a:t>
            </a:r>
            <a:r>
              <a:rPr lang="en-US" sz="2400" dirty="0"/>
              <a:t>policies</a:t>
            </a:r>
            <a:r>
              <a:rPr lang="en-US" sz="2400" dirty="0" smtClean="0"/>
              <a:t>. (Example: Usually a 3 or better on AP course will equal credit.)</a:t>
            </a:r>
            <a:endParaRPr lang="en-US" sz="2400" dirty="0"/>
          </a:p>
          <a:p>
            <a:pPr marL="457200" indent="-457200"/>
            <a:r>
              <a:rPr lang="en-US" sz="2400" dirty="0"/>
              <a:t>HS </a:t>
            </a:r>
            <a:r>
              <a:rPr lang="en-US" sz="2400" dirty="0" smtClean="0"/>
              <a:t>Tech Prep </a:t>
            </a:r>
            <a:r>
              <a:rPr lang="en-US" sz="2400" dirty="0"/>
              <a:t>courses which have </a:t>
            </a:r>
            <a:r>
              <a:rPr lang="en-US" sz="2400" dirty="0" smtClean="0"/>
              <a:t>an articulated agreement between </a:t>
            </a:r>
            <a:r>
              <a:rPr lang="en-US" sz="2400" dirty="0"/>
              <a:t>s</a:t>
            </a:r>
            <a:r>
              <a:rPr lang="en-US" sz="2400" dirty="0" smtClean="0"/>
              <a:t>chool districts and community colleges.</a:t>
            </a:r>
            <a:endParaRPr lang="en-US" dirty="0"/>
          </a:p>
        </p:txBody>
      </p:sp>
    </p:spTree>
    <p:extLst>
      <p:ext uri="{BB962C8B-B14F-4D97-AF65-F5344CB8AC3E}">
        <p14:creationId xmlns:p14="http://schemas.microsoft.com/office/powerpoint/2010/main" val="1194640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Dual Credit Look Up Tool</a:t>
            </a:r>
          </a:p>
        </p:txBody>
      </p:sp>
      <p:sp>
        <p:nvSpPr>
          <p:cNvPr id="5" name="Content Placeholder 4"/>
          <p:cNvSpPr>
            <a:spLocks noGrp="1"/>
          </p:cNvSpPr>
          <p:nvPr>
            <p:ph idx="1"/>
          </p:nvPr>
        </p:nvSpPr>
        <p:spPr/>
        <p:txBody>
          <a:bodyPr>
            <a:normAutofit/>
          </a:bodyPr>
          <a:lstStyle/>
          <a:p>
            <a:pPr marL="0" indent="0">
              <a:buNone/>
            </a:pPr>
            <a:r>
              <a:rPr lang="en-US" sz="3200" dirty="0"/>
              <a:t/>
            </a:r>
            <a:br>
              <a:rPr lang="en-US" sz="3200" dirty="0"/>
            </a:br>
            <a:r>
              <a:rPr lang="en-US" sz="3200" dirty="0" smtClean="0"/>
              <a:t>This </a:t>
            </a:r>
            <a:r>
              <a:rPr lang="en-US" sz="3200" dirty="0"/>
              <a:t>site also features tables, available through the links below, showing how AP test scores translate into possible college credits. </a:t>
            </a:r>
          </a:p>
          <a:p>
            <a:r>
              <a:rPr lang="en-US" sz="2800" dirty="0" smtClean="0">
                <a:hlinkClick r:id="rId2"/>
              </a:rPr>
              <a:t>http</a:t>
            </a:r>
            <a:r>
              <a:rPr lang="en-US" sz="2800" dirty="0">
                <a:hlinkClick r:id="rId2"/>
              </a:rPr>
              <a:t>://</a:t>
            </a:r>
            <a:r>
              <a:rPr lang="en-US" sz="2800" dirty="0" smtClean="0">
                <a:hlinkClick r:id="rId2"/>
              </a:rPr>
              <a:t>readysetgrad.org/rsg_cred_wiz/form</a:t>
            </a:r>
            <a:r>
              <a:rPr lang="en-US" sz="2800" dirty="0" smtClean="0"/>
              <a:t> </a:t>
            </a:r>
            <a:endParaRPr lang="en-US" sz="2800" dirty="0"/>
          </a:p>
          <a:p>
            <a:endParaRPr lang="en-US" dirty="0"/>
          </a:p>
        </p:txBody>
      </p:sp>
    </p:spTree>
    <p:extLst>
      <p:ext uri="{BB962C8B-B14F-4D97-AF65-F5344CB8AC3E}">
        <p14:creationId xmlns:p14="http://schemas.microsoft.com/office/powerpoint/2010/main" val="941526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90482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smtClean="0"/>
              <a:t>Thanks for coming</a:t>
            </a:r>
            <a:endParaRPr lang="en-US" dirty="0"/>
          </a:p>
        </p:txBody>
      </p:sp>
      <p:sp>
        <p:nvSpPr>
          <p:cNvPr id="3" name="Content Placeholder 2"/>
          <p:cNvSpPr>
            <a:spLocks noGrp="1"/>
          </p:cNvSpPr>
          <p:nvPr>
            <p:ph idx="1"/>
          </p:nvPr>
        </p:nvSpPr>
        <p:spPr/>
        <p:txBody>
          <a:bodyPr/>
          <a:lstStyle/>
          <a:p>
            <a:pPr marL="0" indent="0" eaLnBrk="1" fontAlgn="auto" hangingPunct="1">
              <a:spcAft>
                <a:spcPts val="0"/>
              </a:spcAft>
              <a:buFont typeface="Arial"/>
              <a:buNone/>
              <a:defRPr/>
            </a:pPr>
            <a:r>
              <a:rPr lang="en-US" sz="2800" dirty="0" smtClean="0"/>
              <a:t>Contact information:</a:t>
            </a:r>
          </a:p>
          <a:p>
            <a:pPr eaLnBrk="1" fontAlgn="auto" hangingPunct="1">
              <a:spcAft>
                <a:spcPts val="0"/>
              </a:spcAft>
              <a:buFont typeface="Arial"/>
              <a:buChar char="•"/>
              <a:defRPr/>
            </a:pPr>
            <a:r>
              <a:rPr lang="en-US" sz="2800" dirty="0" smtClean="0"/>
              <a:t>[insert counselor/advisor/mentor name]</a:t>
            </a:r>
          </a:p>
          <a:p>
            <a:pPr lvl="1" eaLnBrk="1" fontAlgn="auto" hangingPunct="1">
              <a:spcAft>
                <a:spcPts val="0"/>
              </a:spcAft>
              <a:defRPr/>
            </a:pPr>
            <a:r>
              <a:rPr lang="en-US" sz="2400" dirty="0" smtClean="0"/>
              <a:t>Phone: (xxx) xxx-</a:t>
            </a:r>
            <a:r>
              <a:rPr lang="en-US" sz="2400" dirty="0" err="1" smtClean="0"/>
              <a:t>xxxx</a:t>
            </a:r>
            <a:endParaRPr lang="en-US" sz="2400" dirty="0" smtClean="0"/>
          </a:p>
          <a:p>
            <a:pPr lvl="1" eaLnBrk="1" fontAlgn="auto" hangingPunct="1">
              <a:spcAft>
                <a:spcPts val="0"/>
              </a:spcAft>
              <a:defRPr/>
            </a:pPr>
            <a:r>
              <a:rPr lang="en-US" sz="2400" dirty="0" smtClean="0"/>
              <a:t>E-mail: </a:t>
            </a:r>
            <a:r>
              <a:rPr lang="en-US" sz="2400" dirty="0" err="1" smtClean="0"/>
              <a:t>xxxx@xxxx.xxx</a:t>
            </a:r>
            <a:endParaRPr lang="en-US" sz="2400" dirty="0" smtClean="0"/>
          </a:p>
          <a:p>
            <a:pPr marL="0" indent="0" eaLnBrk="1" fontAlgn="auto" hangingPunct="1">
              <a:spcAft>
                <a:spcPts val="0"/>
              </a:spcAft>
              <a:buFont typeface="Arial"/>
              <a:buNone/>
              <a:defRPr/>
            </a:pPr>
            <a:endParaRPr lang="en-US" sz="2400" dirty="0" smtClean="0"/>
          </a:p>
        </p:txBody>
      </p:sp>
    </p:spTree>
    <p:extLst>
      <p:ext uri="{BB962C8B-B14F-4D97-AF65-F5344CB8AC3E}">
        <p14:creationId xmlns:p14="http://schemas.microsoft.com/office/powerpoint/2010/main" val="1855497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Family Night</a:t>
            </a:r>
            <a:endParaRPr lang="en-US" dirty="0"/>
          </a:p>
        </p:txBody>
      </p:sp>
      <p:sp>
        <p:nvSpPr>
          <p:cNvPr id="3" name="Content Placeholder 2"/>
          <p:cNvSpPr>
            <a:spLocks noGrp="1"/>
          </p:cNvSpPr>
          <p:nvPr>
            <p:ph idx="1"/>
          </p:nvPr>
        </p:nvSpPr>
        <p:spPr/>
        <p:txBody>
          <a:bodyPr/>
          <a:lstStyle/>
          <a:p>
            <a:r>
              <a:rPr lang="en-US" dirty="0"/>
              <a:t>Topic</a:t>
            </a:r>
          </a:p>
          <a:p>
            <a:r>
              <a:rPr lang="en-US" dirty="0"/>
              <a:t>Date</a:t>
            </a:r>
          </a:p>
          <a:p>
            <a:endParaRPr lang="en-US" dirty="0"/>
          </a:p>
        </p:txBody>
      </p:sp>
    </p:spTree>
    <p:extLst>
      <p:ext uri="{BB962C8B-B14F-4D97-AF65-F5344CB8AC3E}">
        <p14:creationId xmlns:p14="http://schemas.microsoft.com/office/powerpoint/2010/main" val="1417177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idx="1"/>
          </p:nvPr>
        </p:nvSpPr>
        <p:spPr/>
        <p:txBody>
          <a:bodyPr/>
          <a:lstStyle/>
          <a:p>
            <a:r>
              <a:rPr lang="en-US" dirty="0" smtClean="0"/>
              <a:t>Our GEAR UP Team includes: </a:t>
            </a:r>
            <a:endParaRPr lang="en-US" dirty="0"/>
          </a:p>
        </p:txBody>
      </p:sp>
    </p:spTree>
    <p:extLst>
      <p:ext uri="{BB962C8B-B14F-4D97-AF65-F5344CB8AC3E}">
        <p14:creationId xmlns:p14="http://schemas.microsoft.com/office/powerpoint/2010/main" val="290351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688" y="1123838"/>
            <a:ext cx="2354219" cy="4601183"/>
          </a:xfrm>
        </p:spPr>
        <p:txBody>
          <a:bodyPr>
            <a:normAutofit/>
          </a:bodyPr>
          <a:lstStyle/>
          <a:p>
            <a:r>
              <a:rPr lang="en-US" sz="3600" dirty="0" smtClean="0">
                <a:latin typeface="+mn-lt"/>
              </a:rPr>
              <a:t>Dual credit: </a:t>
            </a:r>
            <a:br>
              <a:rPr lang="en-US" sz="3600" dirty="0" smtClean="0">
                <a:latin typeface="+mn-lt"/>
              </a:rPr>
            </a:br>
            <a:r>
              <a:rPr lang="en-US" sz="3600" dirty="0">
                <a:latin typeface="+mn-lt"/>
              </a:rPr>
              <a:t/>
            </a:r>
            <a:br>
              <a:rPr lang="en-US" sz="3600" dirty="0">
                <a:latin typeface="+mn-lt"/>
              </a:rPr>
            </a:br>
            <a:r>
              <a:rPr lang="en-US" sz="3600" dirty="0" smtClean="0">
                <a:latin typeface="+mn-lt"/>
              </a:rPr>
              <a:t>Definition &amp; benefits </a:t>
            </a:r>
            <a:endParaRPr lang="en-US" sz="3600" dirty="0">
              <a:latin typeface="+mn-lt"/>
            </a:endParaRPr>
          </a:p>
        </p:txBody>
      </p:sp>
      <p:sp>
        <p:nvSpPr>
          <p:cNvPr id="3" name="Content Placeholder 2"/>
          <p:cNvSpPr>
            <a:spLocks noGrp="1"/>
          </p:cNvSpPr>
          <p:nvPr>
            <p:ph idx="1"/>
          </p:nvPr>
        </p:nvSpPr>
        <p:spPr/>
        <p:txBody>
          <a:bodyPr>
            <a:normAutofit/>
          </a:bodyPr>
          <a:lstStyle/>
          <a:p>
            <a:pPr marL="0" lvl="0" indent="0">
              <a:lnSpc>
                <a:spcPct val="100000"/>
              </a:lnSpc>
              <a:buNone/>
            </a:pPr>
            <a:r>
              <a:rPr lang="en-US" sz="2400" dirty="0"/>
              <a:t>Dual credit programs offer students who have not yet graduated high school the opportunity to:</a:t>
            </a:r>
          </a:p>
          <a:p>
            <a:pPr lvl="1">
              <a:lnSpc>
                <a:spcPct val="100000"/>
              </a:lnSpc>
            </a:pPr>
            <a:r>
              <a:rPr lang="en-US" sz="2000" dirty="0"/>
              <a:t>Engage in rigorous, college-level coursework.</a:t>
            </a:r>
          </a:p>
          <a:p>
            <a:pPr lvl="1">
              <a:lnSpc>
                <a:spcPct val="100000"/>
              </a:lnSpc>
            </a:pPr>
            <a:r>
              <a:rPr lang="en-US" sz="2000" dirty="0"/>
              <a:t>Earn both high school and college credit, simultaneously.</a:t>
            </a:r>
          </a:p>
          <a:p>
            <a:pPr lvl="1">
              <a:lnSpc>
                <a:spcPct val="100000"/>
              </a:lnSpc>
            </a:pPr>
            <a:r>
              <a:rPr lang="en-US" sz="2000" dirty="0"/>
              <a:t>Attend dual credit courses  at high schools, on college campuses, or online.</a:t>
            </a:r>
          </a:p>
          <a:p>
            <a:pPr marL="0" indent="0">
              <a:buNone/>
            </a:pPr>
            <a:r>
              <a:rPr lang="en-US" sz="2400" dirty="0"/>
              <a:t>Students who participate in dual credit programs are more likely to graduate high school, continue to college, and complete a degree</a:t>
            </a:r>
            <a:r>
              <a:rPr lang="en-US" sz="2400" dirty="0" smtClean="0"/>
              <a:t>.</a:t>
            </a:r>
            <a:endParaRPr lang="en-US" dirty="0">
              <a:latin typeface="Century Gothic" panose="020B0502020202020204" pitchFamily="34" charset="0"/>
            </a:endParaRPr>
          </a:p>
          <a:p>
            <a:endParaRPr lang="en-US" dirty="0"/>
          </a:p>
        </p:txBody>
      </p:sp>
    </p:spTree>
    <p:extLst>
      <p:ext uri="{BB962C8B-B14F-4D97-AF65-F5344CB8AC3E}">
        <p14:creationId xmlns:p14="http://schemas.microsoft.com/office/powerpoint/2010/main" val="2635960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Big picture rationale</a:t>
            </a:r>
            <a:endParaRPr lang="en-US" dirty="0"/>
          </a:p>
        </p:txBody>
      </p:sp>
      <p:sp>
        <p:nvSpPr>
          <p:cNvPr id="4" name="Content Placeholder 3"/>
          <p:cNvSpPr>
            <a:spLocks noGrp="1"/>
          </p:cNvSpPr>
          <p:nvPr>
            <p:ph idx="1"/>
          </p:nvPr>
        </p:nvSpPr>
        <p:spPr/>
        <p:txBody>
          <a:bodyPr>
            <a:normAutofit/>
          </a:bodyPr>
          <a:lstStyle/>
          <a:p>
            <a:pPr>
              <a:lnSpc>
                <a:spcPct val="100000"/>
              </a:lnSpc>
              <a:spcBef>
                <a:spcPts val="0"/>
              </a:spcBef>
              <a:spcAft>
                <a:spcPts val="450"/>
              </a:spcAft>
            </a:pPr>
            <a:r>
              <a:rPr lang="en-US" sz="2400" dirty="0"/>
              <a:t>By 2018, </a:t>
            </a:r>
            <a:r>
              <a:rPr lang="en-US" sz="2400" b="1" dirty="0"/>
              <a:t>2/3 of all jobs will require at least some post-high school education or training</a:t>
            </a:r>
            <a:r>
              <a:rPr lang="en-US" sz="2400" dirty="0"/>
              <a:t>. </a:t>
            </a:r>
            <a:endParaRPr lang="en-US" sz="1050" dirty="0"/>
          </a:p>
          <a:p>
            <a:pPr marL="596646" lvl="1" indent="-342900">
              <a:lnSpc>
                <a:spcPct val="100000"/>
              </a:lnSpc>
              <a:spcBef>
                <a:spcPts val="0"/>
              </a:spcBef>
              <a:spcAft>
                <a:spcPts val="900"/>
              </a:spcAft>
              <a:buFont typeface="Courier New" panose="02070309020205020404" pitchFamily="49" charset="0"/>
              <a:buChar char="o"/>
            </a:pPr>
            <a:r>
              <a:rPr lang="en-US" sz="2250" dirty="0"/>
              <a:t>Increasing access to dual credit for ALL students is an economic and moral imperative for the future of Washington State’s economy.</a:t>
            </a:r>
          </a:p>
          <a:p>
            <a:pPr marL="596646" lvl="1" indent="-342900">
              <a:lnSpc>
                <a:spcPct val="100000"/>
              </a:lnSpc>
              <a:spcBef>
                <a:spcPts val="0"/>
              </a:spcBef>
              <a:spcAft>
                <a:spcPts val="900"/>
              </a:spcAft>
              <a:buFont typeface="Courier New" panose="02070309020205020404" pitchFamily="49" charset="0"/>
              <a:buChar char="o"/>
            </a:pPr>
            <a:r>
              <a:rPr lang="en-US" sz="2400" dirty="0"/>
              <a:t>Students who earn college credit are more likely to graduate high school, enroll in college, and complete college degrees.</a:t>
            </a:r>
          </a:p>
          <a:p>
            <a:endParaRPr lang="en-US" dirty="0"/>
          </a:p>
        </p:txBody>
      </p:sp>
    </p:spTree>
    <p:extLst>
      <p:ext uri="{BB962C8B-B14F-4D97-AF65-F5344CB8AC3E}">
        <p14:creationId xmlns:p14="http://schemas.microsoft.com/office/powerpoint/2010/main" val="334707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3838"/>
            <a:ext cx="2649415" cy="4601183"/>
          </a:xfrm>
        </p:spPr>
        <p:txBody>
          <a:bodyPr>
            <a:normAutofit/>
          </a:bodyPr>
          <a:lstStyle/>
          <a:p>
            <a:r>
              <a:rPr lang="en-US" sz="3600" dirty="0" smtClean="0">
                <a:latin typeface="+mn-lt"/>
              </a:rPr>
              <a:t>Graduation credit requirements</a:t>
            </a:r>
            <a:endParaRPr lang="en-US" sz="3600" dirty="0">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72835990"/>
              </p:ext>
            </p:extLst>
          </p:nvPr>
        </p:nvGraphicFramePr>
        <p:xfrm>
          <a:off x="2901949" y="863600"/>
          <a:ext cx="5649383" cy="4905911"/>
        </p:xfrm>
        <a:graphic>
          <a:graphicData uri="http://schemas.openxmlformats.org/drawingml/2006/table">
            <a:tbl>
              <a:tblPr firstRow="1" bandRow="1">
                <a:tableStyleId>{5C22544A-7EE6-4342-B048-85BDC9FD1C3A}</a:tableStyleId>
              </a:tblPr>
              <a:tblGrid>
                <a:gridCol w="1824143">
                  <a:extLst>
                    <a:ext uri="{9D8B030D-6E8A-4147-A177-3AD203B41FA5}">
                      <a16:colId xmlns:a16="http://schemas.microsoft.com/office/drawing/2014/main" val="20000"/>
                    </a:ext>
                  </a:extLst>
                </a:gridCol>
                <a:gridCol w="2040114">
                  <a:extLst>
                    <a:ext uri="{9D8B030D-6E8A-4147-A177-3AD203B41FA5}">
                      <a16:colId xmlns:a16="http://schemas.microsoft.com/office/drawing/2014/main" val="20002"/>
                    </a:ext>
                  </a:extLst>
                </a:gridCol>
                <a:gridCol w="1785126">
                  <a:extLst>
                    <a:ext uri="{9D8B030D-6E8A-4147-A177-3AD203B41FA5}">
                      <a16:colId xmlns:a16="http://schemas.microsoft.com/office/drawing/2014/main" val="20003"/>
                    </a:ext>
                  </a:extLst>
                </a:gridCol>
              </a:tblGrid>
              <a:tr h="850302">
                <a:tc>
                  <a:txBody>
                    <a:bodyPr/>
                    <a:lstStyle/>
                    <a:p>
                      <a:r>
                        <a:rPr lang="en-US" sz="1600" dirty="0" smtClean="0">
                          <a:latin typeface="Calibri" panose="020F0502020204030204" pitchFamily="34" charset="0"/>
                        </a:rPr>
                        <a:t>Subject</a:t>
                      </a:r>
                      <a:r>
                        <a:rPr lang="en-US" sz="1600" baseline="0" dirty="0" smtClean="0">
                          <a:latin typeface="Calibri" panose="020F0502020204030204" pitchFamily="34" charset="0"/>
                        </a:rPr>
                        <a:t>                   </a:t>
                      </a:r>
                      <a:r>
                        <a:rPr lang="en-US" sz="1600" dirty="0" smtClean="0">
                          <a:latin typeface="Calibri" panose="020F0502020204030204" pitchFamily="34" charset="0"/>
                        </a:rPr>
                        <a:t> Class of:</a:t>
                      </a:r>
                      <a:endParaRPr lang="en-US" sz="1600" dirty="0">
                        <a:latin typeface="Calibri" panose="020F0502020204030204" pitchFamily="34" charset="0"/>
                      </a:endParaRPr>
                    </a:p>
                  </a:txBody>
                  <a:tcPr marL="48838" marR="48838"/>
                </a:tc>
                <a:tc>
                  <a:txBody>
                    <a:bodyPr/>
                    <a:lstStyle/>
                    <a:p>
                      <a:pPr algn="ctr"/>
                      <a:r>
                        <a:rPr lang="en-US" sz="1600" dirty="0" smtClean="0">
                          <a:latin typeface="Calibri" panose="020F0502020204030204" pitchFamily="34" charset="0"/>
                        </a:rPr>
                        <a:t>2020 </a:t>
                      </a:r>
                      <a:r>
                        <a:rPr lang="en-US" sz="1600" dirty="0" smtClean="0">
                          <a:latin typeface="Calibri" panose="020F0502020204030204" pitchFamily="34" charset="0"/>
                        </a:rPr>
                        <a:t>&amp;</a:t>
                      </a:r>
                      <a:r>
                        <a:rPr lang="en-US" sz="1600" baseline="0" dirty="0" smtClean="0">
                          <a:latin typeface="Calibri" panose="020F0502020204030204" pitchFamily="34" charset="0"/>
                        </a:rPr>
                        <a:t> beyond</a:t>
                      </a:r>
                      <a:endParaRPr lang="en-US" sz="1600" dirty="0">
                        <a:latin typeface="Calibri" panose="020F0502020204030204" pitchFamily="34" charset="0"/>
                      </a:endParaRPr>
                    </a:p>
                  </a:txBody>
                  <a:tcPr marL="48838" marR="48838"/>
                </a:tc>
                <a:tc>
                  <a:txBody>
                    <a:bodyPr/>
                    <a:lstStyle/>
                    <a:p>
                      <a:r>
                        <a:rPr lang="en-US" sz="1600" dirty="0" smtClean="0">
                          <a:solidFill>
                            <a:schemeClr val="bg1"/>
                          </a:solidFill>
                          <a:latin typeface="Calibri" panose="020F0502020204030204" pitchFamily="34" charset="0"/>
                        </a:rPr>
                        <a:t>College</a:t>
                      </a:r>
                      <a:r>
                        <a:rPr lang="en-US" sz="1600" baseline="0" dirty="0" smtClean="0">
                          <a:solidFill>
                            <a:schemeClr val="bg1"/>
                          </a:solidFill>
                          <a:latin typeface="Calibri" panose="020F0502020204030204" pitchFamily="34" charset="0"/>
                        </a:rPr>
                        <a:t> Admission Requirements</a:t>
                      </a:r>
                      <a:endParaRPr lang="en-US" sz="1600" dirty="0">
                        <a:solidFill>
                          <a:schemeClr val="bg1"/>
                        </a:solidFill>
                        <a:latin typeface="Calibri" panose="020F0502020204030204" pitchFamily="34" charset="0"/>
                      </a:endParaRPr>
                    </a:p>
                  </a:txBody>
                  <a:tcPr marL="48838" marR="48838">
                    <a:solidFill>
                      <a:srgbClr val="FFC000"/>
                    </a:solidFill>
                  </a:tcPr>
                </a:tc>
                <a:extLst>
                  <a:ext uri="{0D108BD9-81ED-4DB2-BD59-A6C34878D82A}">
                    <a16:rowId xmlns:a16="http://schemas.microsoft.com/office/drawing/2014/main" val="10000"/>
                  </a:ext>
                </a:extLst>
              </a:tr>
              <a:tr h="350844">
                <a:tc>
                  <a:txBody>
                    <a:bodyPr/>
                    <a:lstStyle/>
                    <a:p>
                      <a:r>
                        <a:rPr lang="en-US" sz="1600" dirty="0" smtClean="0">
                          <a:latin typeface="Calibri" panose="020F0502020204030204" pitchFamily="34" charset="0"/>
                        </a:rPr>
                        <a:t>English</a:t>
                      </a:r>
                      <a:endParaRPr lang="en-US" sz="1600" dirty="0">
                        <a:latin typeface="Calibri" panose="020F0502020204030204" pitchFamily="34" charset="0"/>
                      </a:endParaRPr>
                    </a:p>
                  </a:txBody>
                  <a:tcPr marL="48838" marR="48838"/>
                </a:tc>
                <a:tc>
                  <a:txBody>
                    <a:bodyPr/>
                    <a:lstStyle/>
                    <a:p>
                      <a:r>
                        <a:rPr lang="en-US" sz="1600" dirty="0" smtClean="0">
                          <a:latin typeface="Calibri" panose="020F0502020204030204" pitchFamily="34" charset="0"/>
                        </a:rPr>
                        <a:t>4</a:t>
                      </a:r>
                      <a:endParaRPr lang="en-US" sz="1600" dirty="0">
                        <a:latin typeface="Calibri" panose="020F0502020204030204" pitchFamily="34" charset="0"/>
                      </a:endParaRPr>
                    </a:p>
                  </a:txBody>
                  <a:tcPr marL="48838" marR="48838"/>
                </a:tc>
                <a:tc>
                  <a:txBody>
                    <a:bodyPr/>
                    <a:lstStyle/>
                    <a:p>
                      <a:r>
                        <a:rPr lang="en-US" sz="1600" dirty="0" smtClean="0">
                          <a:latin typeface="Calibri" panose="020F0502020204030204" pitchFamily="34" charset="0"/>
                        </a:rPr>
                        <a:t>4</a:t>
                      </a:r>
                      <a:endParaRPr lang="en-US" sz="1600" dirty="0">
                        <a:latin typeface="Calibri" panose="020F0502020204030204" pitchFamily="34" charset="0"/>
                      </a:endParaRPr>
                    </a:p>
                  </a:txBody>
                  <a:tcPr marL="48838" marR="48838">
                    <a:solidFill>
                      <a:srgbClr val="FFCC99"/>
                    </a:solidFill>
                  </a:tcPr>
                </a:tc>
                <a:extLst>
                  <a:ext uri="{0D108BD9-81ED-4DB2-BD59-A6C34878D82A}">
                    <a16:rowId xmlns:a16="http://schemas.microsoft.com/office/drawing/2014/main" val="10001"/>
                  </a:ext>
                </a:extLst>
              </a:tr>
              <a:tr h="598360">
                <a:tc>
                  <a:txBody>
                    <a:bodyPr/>
                    <a:lstStyle/>
                    <a:p>
                      <a:r>
                        <a:rPr lang="en-US" sz="1600" dirty="0" smtClean="0">
                          <a:latin typeface="Calibri" panose="020F0502020204030204" pitchFamily="34" charset="0"/>
                        </a:rPr>
                        <a:t>Math</a:t>
                      </a:r>
                      <a:endParaRPr lang="en-US" sz="1600" dirty="0">
                        <a:latin typeface="Calibri" panose="020F0502020204030204" pitchFamily="34" charset="0"/>
                      </a:endParaRPr>
                    </a:p>
                  </a:txBody>
                  <a:tcPr marL="48838" marR="48838"/>
                </a:tc>
                <a:tc>
                  <a:txBody>
                    <a:bodyPr/>
                    <a:lstStyle/>
                    <a:p>
                      <a:r>
                        <a:rPr lang="en-US" sz="1600" dirty="0" smtClean="0">
                          <a:latin typeface="Calibri" panose="020F0502020204030204" pitchFamily="34" charset="0"/>
                        </a:rPr>
                        <a:t>3</a:t>
                      </a:r>
                      <a:endParaRPr lang="en-US" sz="1600" dirty="0">
                        <a:latin typeface="Calibri" panose="020F0502020204030204" pitchFamily="34" charset="0"/>
                      </a:endParaRPr>
                    </a:p>
                  </a:txBody>
                  <a:tcPr marL="48838" marR="48838"/>
                </a:tc>
                <a:tc>
                  <a:txBody>
                    <a:bodyPr/>
                    <a:lstStyle/>
                    <a:p>
                      <a:r>
                        <a:rPr lang="en-US" sz="1600" dirty="0" smtClean="0">
                          <a:latin typeface="Calibri" panose="020F0502020204030204" pitchFamily="34" charset="0"/>
                        </a:rPr>
                        <a:t>3</a:t>
                      </a:r>
                      <a:r>
                        <a:rPr lang="en-US" sz="1600" baseline="0" dirty="0" smtClean="0">
                          <a:latin typeface="Calibri" panose="020F0502020204030204" pitchFamily="34" charset="0"/>
                        </a:rPr>
                        <a:t> (+ senior quant.)</a:t>
                      </a:r>
                      <a:endParaRPr lang="en-US" sz="1600" dirty="0">
                        <a:latin typeface="Calibri" panose="020F0502020204030204" pitchFamily="34" charset="0"/>
                      </a:endParaRPr>
                    </a:p>
                  </a:txBody>
                  <a:tcPr marL="48838" marR="48838">
                    <a:solidFill>
                      <a:srgbClr val="FFCC99"/>
                    </a:solidFill>
                  </a:tcPr>
                </a:tc>
                <a:extLst>
                  <a:ext uri="{0D108BD9-81ED-4DB2-BD59-A6C34878D82A}">
                    <a16:rowId xmlns:a16="http://schemas.microsoft.com/office/drawing/2014/main" val="10002"/>
                  </a:ext>
                </a:extLst>
              </a:tr>
              <a:tr h="350844">
                <a:tc>
                  <a:txBody>
                    <a:bodyPr/>
                    <a:lstStyle/>
                    <a:p>
                      <a:r>
                        <a:rPr lang="en-US" sz="1600" dirty="0" smtClean="0">
                          <a:latin typeface="Calibri" panose="020F0502020204030204" pitchFamily="34" charset="0"/>
                        </a:rPr>
                        <a:t>Science</a:t>
                      </a:r>
                      <a:endParaRPr lang="en-US" sz="1600" dirty="0">
                        <a:latin typeface="Calibri" panose="020F0502020204030204" pitchFamily="34" charset="0"/>
                      </a:endParaRPr>
                    </a:p>
                  </a:txBody>
                  <a:tcPr marL="48838" marR="48838"/>
                </a:tc>
                <a:tc>
                  <a:txBody>
                    <a:bodyPr/>
                    <a:lstStyle/>
                    <a:p>
                      <a:r>
                        <a:rPr lang="en-US" sz="1600" b="1" dirty="0" smtClean="0">
                          <a:latin typeface="Calibri" panose="020F0502020204030204" pitchFamily="34" charset="0"/>
                        </a:rPr>
                        <a:t>3 (2 labs)</a:t>
                      </a:r>
                      <a:endParaRPr lang="en-US" sz="1600" b="1" dirty="0">
                        <a:latin typeface="Calibri" panose="020F0502020204030204" pitchFamily="34" charset="0"/>
                      </a:endParaRPr>
                    </a:p>
                  </a:txBody>
                  <a:tcPr marL="48838" marR="48838"/>
                </a:tc>
                <a:tc>
                  <a:txBody>
                    <a:bodyPr/>
                    <a:lstStyle/>
                    <a:p>
                      <a:r>
                        <a:rPr lang="en-US" sz="1600" b="0" dirty="0" smtClean="0">
                          <a:latin typeface="Calibri" panose="020F0502020204030204" pitchFamily="34" charset="0"/>
                        </a:rPr>
                        <a:t>2 labs</a:t>
                      </a:r>
                      <a:endParaRPr lang="en-US" sz="1600" b="0" dirty="0">
                        <a:latin typeface="Calibri" panose="020F0502020204030204" pitchFamily="34" charset="0"/>
                      </a:endParaRPr>
                    </a:p>
                  </a:txBody>
                  <a:tcPr marL="48838" marR="48838">
                    <a:solidFill>
                      <a:srgbClr val="FFCC99"/>
                    </a:solidFill>
                  </a:tcPr>
                </a:tc>
                <a:extLst>
                  <a:ext uri="{0D108BD9-81ED-4DB2-BD59-A6C34878D82A}">
                    <a16:rowId xmlns:a16="http://schemas.microsoft.com/office/drawing/2014/main" val="10003"/>
                  </a:ext>
                </a:extLst>
              </a:tr>
              <a:tr h="350844">
                <a:tc>
                  <a:txBody>
                    <a:bodyPr/>
                    <a:lstStyle/>
                    <a:p>
                      <a:r>
                        <a:rPr lang="en-US" sz="1600" dirty="0" smtClean="0">
                          <a:latin typeface="Calibri" panose="020F0502020204030204" pitchFamily="34" charset="0"/>
                        </a:rPr>
                        <a:t>Social Studies</a:t>
                      </a:r>
                      <a:endParaRPr lang="en-US" sz="1600" dirty="0">
                        <a:latin typeface="Calibri" panose="020F0502020204030204" pitchFamily="34" charset="0"/>
                      </a:endParaRPr>
                    </a:p>
                  </a:txBody>
                  <a:tcPr marL="48838" marR="48838"/>
                </a:tc>
                <a:tc>
                  <a:txBody>
                    <a:bodyPr/>
                    <a:lstStyle/>
                    <a:p>
                      <a:r>
                        <a:rPr lang="en-US" sz="1600" dirty="0" smtClean="0">
                          <a:latin typeface="Calibri" panose="020F0502020204030204" pitchFamily="34" charset="0"/>
                        </a:rPr>
                        <a:t>3</a:t>
                      </a:r>
                      <a:endParaRPr lang="en-US" sz="1600" dirty="0">
                        <a:latin typeface="Calibri" panose="020F0502020204030204" pitchFamily="34" charset="0"/>
                      </a:endParaRPr>
                    </a:p>
                  </a:txBody>
                  <a:tcPr marL="48838" marR="48838"/>
                </a:tc>
                <a:tc>
                  <a:txBody>
                    <a:bodyPr/>
                    <a:lstStyle/>
                    <a:p>
                      <a:r>
                        <a:rPr lang="en-US" sz="1600" dirty="0" smtClean="0">
                          <a:latin typeface="Calibri" panose="020F0502020204030204" pitchFamily="34" charset="0"/>
                        </a:rPr>
                        <a:t>3</a:t>
                      </a:r>
                      <a:endParaRPr lang="en-US" sz="1600" dirty="0">
                        <a:latin typeface="Calibri" panose="020F0502020204030204" pitchFamily="34" charset="0"/>
                      </a:endParaRPr>
                    </a:p>
                  </a:txBody>
                  <a:tcPr marL="48838" marR="48838">
                    <a:solidFill>
                      <a:srgbClr val="FFCC99"/>
                    </a:solidFill>
                  </a:tcPr>
                </a:tc>
                <a:extLst>
                  <a:ext uri="{0D108BD9-81ED-4DB2-BD59-A6C34878D82A}">
                    <a16:rowId xmlns:a16="http://schemas.microsoft.com/office/drawing/2014/main" val="10004"/>
                  </a:ext>
                </a:extLst>
              </a:tr>
              <a:tr h="350844">
                <a:tc>
                  <a:txBody>
                    <a:bodyPr/>
                    <a:lstStyle/>
                    <a:p>
                      <a:r>
                        <a:rPr lang="en-US" sz="1600" dirty="0" smtClean="0">
                          <a:latin typeface="Calibri" panose="020F0502020204030204" pitchFamily="34" charset="0"/>
                        </a:rPr>
                        <a:t>CTE</a:t>
                      </a:r>
                      <a:endParaRPr lang="en-US" sz="1600" dirty="0">
                        <a:latin typeface="Calibri" panose="020F0502020204030204" pitchFamily="34" charset="0"/>
                      </a:endParaRPr>
                    </a:p>
                  </a:txBody>
                  <a:tcPr marL="48838" marR="48838"/>
                </a:tc>
                <a:tc>
                  <a:txBody>
                    <a:bodyPr/>
                    <a:lstStyle/>
                    <a:p>
                      <a:r>
                        <a:rPr lang="en-US" sz="1600" dirty="0" smtClean="0">
                          <a:latin typeface="Calibri" panose="020F0502020204030204" pitchFamily="34" charset="0"/>
                        </a:rPr>
                        <a:t>1</a:t>
                      </a:r>
                      <a:endParaRPr lang="en-US" sz="1600" dirty="0">
                        <a:latin typeface="Calibri" panose="020F0502020204030204" pitchFamily="34" charset="0"/>
                      </a:endParaRPr>
                    </a:p>
                  </a:txBody>
                  <a:tcPr marL="48838" marR="48838"/>
                </a:tc>
                <a:tc>
                  <a:txBody>
                    <a:bodyPr/>
                    <a:lstStyle/>
                    <a:p>
                      <a:endParaRPr lang="en-US" sz="1600" dirty="0">
                        <a:latin typeface="Calibri" panose="020F0502020204030204" pitchFamily="34" charset="0"/>
                      </a:endParaRPr>
                    </a:p>
                  </a:txBody>
                  <a:tcPr marL="48838" marR="48838">
                    <a:solidFill>
                      <a:srgbClr val="FFCC99"/>
                    </a:solidFill>
                  </a:tcPr>
                </a:tc>
                <a:extLst>
                  <a:ext uri="{0D108BD9-81ED-4DB2-BD59-A6C34878D82A}">
                    <a16:rowId xmlns:a16="http://schemas.microsoft.com/office/drawing/2014/main" val="10005"/>
                  </a:ext>
                </a:extLst>
              </a:tr>
              <a:tr h="350844">
                <a:tc>
                  <a:txBody>
                    <a:bodyPr/>
                    <a:lstStyle/>
                    <a:p>
                      <a:r>
                        <a:rPr lang="en-US" sz="1600" dirty="0" smtClean="0">
                          <a:latin typeface="Calibri" panose="020F0502020204030204" pitchFamily="34" charset="0"/>
                        </a:rPr>
                        <a:t>Health &amp; Fitness</a:t>
                      </a:r>
                      <a:endParaRPr lang="en-US" sz="1600" dirty="0">
                        <a:latin typeface="Calibri" panose="020F0502020204030204" pitchFamily="34" charset="0"/>
                      </a:endParaRPr>
                    </a:p>
                  </a:txBody>
                  <a:tcPr marL="48838" marR="48838"/>
                </a:tc>
                <a:tc>
                  <a:txBody>
                    <a:bodyPr/>
                    <a:lstStyle/>
                    <a:p>
                      <a:r>
                        <a:rPr lang="en-US" sz="1600" dirty="0" smtClean="0">
                          <a:latin typeface="Calibri" panose="020F0502020204030204" pitchFamily="34" charset="0"/>
                        </a:rPr>
                        <a:t>2</a:t>
                      </a:r>
                      <a:endParaRPr lang="en-US" sz="1600" dirty="0">
                        <a:latin typeface="Calibri" panose="020F0502020204030204" pitchFamily="34" charset="0"/>
                      </a:endParaRPr>
                    </a:p>
                  </a:txBody>
                  <a:tcPr marL="48838" marR="48838"/>
                </a:tc>
                <a:tc>
                  <a:txBody>
                    <a:bodyPr/>
                    <a:lstStyle/>
                    <a:p>
                      <a:endParaRPr lang="en-US" sz="1600" dirty="0">
                        <a:latin typeface="Calibri" panose="020F0502020204030204" pitchFamily="34" charset="0"/>
                      </a:endParaRPr>
                    </a:p>
                  </a:txBody>
                  <a:tcPr marL="48838" marR="48838">
                    <a:solidFill>
                      <a:srgbClr val="FFCC99"/>
                    </a:solidFill>
                  </a:tcPr>
                </a:tc>
                <a:extLst>
                  <a:ext uri="{0D108BD9-81ED-4DB2-BD59-A6C34878D82A}">
                    <a16:rowId xmlns:a16="http://schemas.microsoft.com/office/drawing/2014/main" val="10006"/>
                  </a:ext>
                </a:extLst>
              </a:tr>
              <a:tr h="350844">
                <a:tc>
                  <a:txBody>
                    <a:bodyPr/>
                    <a:lstStyle/>
                    <a:p>
                      <a:r>
                        <a:rPr lang="en-US" sz="1600" dirty="0" smtClean="0">
                          <a:latin typeface="Calibri" panose="020F0502020204030204" pitchFamily="34" charset="0"/>
                        </a:rPr>
                        <a:t>Arts</a:t>
                      </a:r>
                      <a:endParaRPr lang="en-US" sz="1600" dirty="0">
                        <a:latin typeface="Calibri" panose="020F0502020204030204" pitchFamily="34" charset="0"/>
                      </a:endParaRPr>
                    </a:p>
                  </a:txBody>
                  <a:tcPr marL="48838" marR="48838"/>
                </a:tc>
                <a:tc>
                  <a:txBody>
                    <a:bodyPr/>
                    <a:lstStyle/>
                    <a:p>
                      <a:r>
                        <a:rPr lang="en-US" sz="1600" b="1" dirty="0" smtClean="0">
                          <a:latin typeface="Calibri" panose="020F0502020204030204" pitchFamily="34" charset="0"/>
                        </a:rPr>
                        <a:t>2 (1 can be PPR)</a:t>
                      </a:r>
                      <a:endParaRPr lang="en-US" sz="1600" b="1" dirty="0">
                        <a:latin typeface="Calibri" panose="020F0502020204030204" pitchFamily="34" charset="0"/>
                      </a:endParaRPr>
                    </a:p>
                  </a:txBody>
                  <a:tcPr marL="48838" marR="48838"/>
                </a:tc>
                <a:tc>
                  <a:txBody>
                    <a:bodyPr/>
                    <a:lstStyle/>
                    <a:p>
                      <a:r>
                        <a:rPr lang="en-US" sz="1600" b="0" dirty="0" smtClean="0">
                          <a:latin typeface="Calibri" panose="020F0502020204030204" pitchFamily="34" charset="0"/>
                        </a:rPr>
                        <a:t>1</a:t>
                      </a:r>
                      <a:endParaRPr lang="en-US" sz="1600" b="0" dirty="0">
                        <a:latin typeface="Calibri" panose="020F0502020204030204" pitchFamily="34" charset="0"/>
                      </a:endParaRPr>
                    </a:p>
                  </a:txBody>
                  <a:tcPr marL="48838" marR="48838">
                    <a:solidFill>
                      <a:srgbClr val="FFCC99"/>
                    </a:solidFill>
                  </a:tcPr>
                </a:tc>
                <a:extLst>
                  <a:ext uri="{0D108BD9-81ED-4DB2-BD59-A6C34878D82A}">
                    <a16:rowId xmlns:a16="http://schemas.microsoft.com/office/drawing/2014/main" val="10007"/>
                  </a:ext>
                </a:extLst>
              </a:tr>
              <a:tr h="350844">
                <a:tc>
                  <a:txBody>
                    <a:bodyPr/>
                    <a:lstStyle/>
                    <a:p>
                      <a:r>
                        <a:rPr lang="en-US" sz="1600" dirty="0" smtClean="0">
                          <a:latin typeface="Calibri" panose="020F0502020204030204" pitchFamily="34" charset="0"/>
                        </a:rPr>
                        <a:t>Electives</a:t>
                      </a:r>
                      <a:endParaRPr lang="en-US" sz="1600" dirty="0">
                        <a:latin typeface="Calibri" panose="020F0502020204030204" pitchFamily="34" charset="0"/>
                      </a:endParaRPr>
                    </a:p>
                  </a:txBody>
                  <a:tcPr marL="48838" marR="48838"/>
                </a:tc>
                <a:tc>
                  <a:txBody>
                    <a:bodyPr/>
                    <a:lstStyle/>
                    <a:p>
                      <a:r>
                        <a:rPr lang="en-US" sz="1600" dirty="0" smtClean="0">
                          <a:latin typeface="Calibri" panose="020F0502020204030204" pitchFamily="34" charset="0"/>
                        </a:rPr>
                        <a:t>4</a:t>
                      </a:r>
                      <a:endParaRPr lang="en-US" sz="1600" dirty="0">
                        <a:latin typeface="Calibri" panose="020F0502020204030204" pitchFamily="34" charset="0"/>
                      </a:endParaRPr>
                    </a:p>
                  </a:txBody>
                  <a:tcPr marL="48838" marR="48838"/>
                </a:tc>
                <a:tc>
                  <a:txBody>
                    <a:bodyPr/>
                    <a:lstStyle/>
                    <a:p>
                      <a:endParaRPr lang="en-US" sz="1600" dirty="0">
                        <a:latin typeface="Calibri" panose="020F0502020204030204" pitchFamily="34" charset="0"/>
                      </a:endParaRPr>
                    </a:p>
                  </a:txBody>
                  <a:tcPr marL="48838" marR="48838">
                    <a:solidFill>
                      <a:srgbClr val="FFCC99"/>
                    </a:solidFill>
                  </a:tcPr>
                </a:tc>
                <a:extLst>
                  <a:ext uri="{0D108BD9-81ED-4DB2-BD59-A6C34878D82A}">
                    <a16:rowId xmlns:a16="http://schemas.microsoft.com/office/drawing/2014/main" val="10008"/>
                  </a:ext>
                </a:extLst>
              </a:tr>
              <a:tr h="650497">
                <a:tc>
                  <a:txBody>
                    <a:bodyPr/>
                    <a:lstStyle/>
                    <a:p>
                      <a:r>
                        <a:rPr lang="en-US" sz="1600" dirty="0" smtClean="0">
                          <a:latin typeface="Calibri" panose="020F0502020204030204" pitchFamily="34" charset="0"/>
                        </a:rPr>
                        <a:t>World</a:t>
                      </a:r>
                      <a:r>
                        <a:rPr lang="en-US" sz="1600" baseline="0" dirty="0" smtClean="0">
                          <a:latin typeface="Calibri" panose="020F0502020204030204" pitchFamily="34" charset="0"/>
                        </a:rPr>
                        <a:t> Language</a:t>
                      </a:r>
                      <a:r>
                        <a:rPr lang="en-US" sz="1600" dirty="0" smtClean="0">
                          <a:latin typeface="Calibri" panose="020F0502020204030204" pitchFamily="34" charset="0"/>
                        </a:rPr>
                        <a:t> or PPR</a:t>
                      </a:r>
                      <a:endParaRPr lang="en-US" sz="1600" dirty="0">
                        <a:latin typeface="Calibri" panose="020F0502020204030204" pitchFamily="34" charset="0"/>
                      </a:endParaRPr>
                    </a:p>
                  </a:txBody>
                  <a:tcPr marL="48838" marR="48838"/>
                </a:tc>
                <a:tc>
                  <a:txBody>
                    <a:bodyPr/>
                    <a:lstStyle/>
                    <a:p>
                      <a:r>
                        <a:rPr lang="en-US" sz="1600" b="1" dirty="0" smtClean="0">
                          <a:latin typeface="Calibri" panose="020F0502020204030204" pitchFamily="34" charset="0"/>
                        </a:rPr>
                        <a:t>2 (both can</a:t>
                      </a:r>
                      <a:r>
                        <a:rPr lang="en-US" sz="1600" b="1" baseline="0" dirty="0" smtClean="0">
                          <a:latin typeface="Calibri" panose="020F0502020204030204" pitchFamily="34" charset="0"/>
                        </a:rPr>
                        <a:t> be PPR)</a:t>
                      </a:r>
                      <a:endParaRPr lang="en-US" sz="1600" b="1" dirty="0">
                        <a:latin typeface="Calibri" panose="020F0502020204030204" pitchFamily="34" charset="0"/>
                      </a:endParaRPr>
                    </a:p>
                  </a:txBody>
                  <a:tcPr marL="48838" marR="48838"/>
                </a:tc>
                <a:tc>
                  <a:txBody>
                    <a:bodyPr/>
                    <a:lstStyle/>
                    <a:p>
                      <a:r>
                        <a:rPr lang="en-US" sz="1600" b="0" dirty="0" smtClean="0">
                          <a:latin typeface="Calibri" panose="020F0502020204030204" pitchFamily="34" charset="0"/>
                        </a:rPr>
                        <a:t>2</a:t>
                      </a:r>
                      <a:endParaRPr lang="en-US" sz="1600" b="0" dirty="0">
                        <a:latin typeface="Calibri" panose="020F0502020204030204" pitchFamily="34" charset="0"/>
                      </a:endParaRPr>
                    </a:p>
                  </a:txBody>
                  <a:tcPr marL="48838" marR="48838">
                    <a:solidFill>
                      <a:srgbClr val="FFCC99"/>
                    </a:solidFill>
                  </a:tcPr>
                </a:tc>
                <a:extLst>
                  <a:ext uri="{0D108BD9-81ED-4DB2-BD59-A6C34878D82A}">
                    <a16:rowId xmlns:a16="http://schemas.microsoft.com/office/drawing/2014/main" val="10009"/>
                  </a:ext>
                </a:extLst>
              </a:tr>
              <a:tr h="350844">
                <a:tc>
                  <a:txBody>
                    <a:bodyPr/>
                    <a:lstStyle/>
                    <a:p>
                      <a:r>
                        <a:rPr lang="en-US" sz="1600" dirty="0" smtClean="0">
                          <a:latin typeface="Calibri" panose="020F0502020204030204" pitchFamily="34" charset="0"/>
                        </a:rPr>
                        <a:t>Total</a:t>
                      </a:r>
                      <a:endParaRPr lang="en-US" sz="1600" dirty="0">
                        <a:latin typeface="Calibri" panose="020F0502020204030204" pitchFamily="34" charset="0"/>
                      </a:endParaRPr>
                    </a:p>
                  </a:txBody>
                  <a:tcPr marL="48838" marR="48838"/>
                </a:tc>
                <a:tc>
                  <a:txBody>
                    <a:bodyPr/>
                    <a:lstStyle/>
                    <a:p>
                      <a:r>
                        <a:rPr lang="en-US" sz="1600" b="1" dirty="0" smtClean="0">
                          <a:latin typeface="Calibri" panose="020F0502020204030204" pitchFamily="34" charset="0"/>
                        </a:rPr>
                        <a:t>24</a:t>
                      </a:r>
                      <a:endParaRPr lang="en-US" sz="1600" b="1" dirty="0">
                        <a:latin typeface="Calibri" panose="020F0502020204030204" pitchFamily="34" charset="0"/>
                      </a:endParaRPr>
                    </a:p>
                  </a:txBody>
                  <a:tcPr marL="48838" marR="48838"/>
                </a:tc>
                <a:tc>
                  <a:txBody>
                    <a:bodyPr/>
                    <a:lstStyle/>
                    <a:p>
                      <a:endParaRPr lang="en-US" sz="1600" b="1" dirty="0">
                        <a:latin typeface="Calibri" panose="020F0502020204030204" pitchFamily="34" charset="0"/>
                      </a:endParaRPr>
                    </a:p>
                  </a:txBody>
                  <a:tcPr marL="48838" marR="48838">
                    <a:solidFill>
                      <a:srgbClr val="FFCC99"/>
                    </a:solidFill>
                  </a:tcPr>
                </a:tc>
                <a:extLst>
                  <a:ext uri="{0D108BD9-81ED-4DB2-BD59-A6C34878D82A}">
                    <a16:rowId xmlns:a16="http://schemas.microsoft.com/office/drawing/2014/main" val="10010"/>
                  </a:ext>
                </a:extLst>
              </a:tr>
            </a:tbl>
          </a:graphicData>
        </a:graphic>
      </p:graphicFrame>
      <p:sp>
        <p:nvSpPr>
          <p:cNvPr id="6" name="TextBox 5"/>
          <p:cNvSpPr txBox="1"/>
          <p:nvPr/>
        </p:nvSpPr>
        <p:spPr>
          <a:xfrm>
            <a:off x="150471" y="6161783"/>
            <a:ext cx="8843058" cy="584775"/>
          </a:xfrm>
          <a:prstGeom prst="rect">
            <a:avLst/>
          </a:prstGeom>
          <a:noFill/>
        </p:spPr>
        <p:txBody>
          <a:bodyPr wrap="square" rtlCol="0">
            <a:spAutoFit/>
          </a:bodyPr>
          <a:lstStyle/>
          <a:p>
            <a:r>
              <a:rPr lang="en-US" sz="1600" dirty="0">
                <a:latin typeface="Calibri" panose="020F0502020204030204" pitchFamily="34" charset="0"/>
              </a:rPr>
              <a:t>PPR—are related courses that lead to a specific post high school career or educational outcome chose by the student based on their interests and High School and Beyond Plan.</a:t>
            </a:r>
          </a:p>
        </p:txBody>
      </p:sp>
    </p:spTree>
    <p:extLst>
      <p:ext uri="{BB962C8B-B14F-4D97-AF65-F5344CB8AC3E}">
        <p14:creationId xmlns:p14="http://schemas.microsoft.com/office/powerpoint/2010/main" val="334847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latin typeface="+mn-lt"/>
              </a:rPr>
              <a:t>24-Credit diploma</a:t>
            </a:r>
            <a:endParaRPr lang="en-US" sz="4000" dirty="0">
              <a:latin typeface="+mn-lt"/>
            </a:endParaRPr>
          </a:p>
        </p:txBody>
      </p:sp>
      <p:sp>
        <p:nvSpPr>
          <p:cNvPr id="3" name="Content Placeholder 2"/>
          <p:cNvSpPr>
            <a:spLocks noGrp="1"/>
          </p:cNvSpPr>
          <p:nvPr>
            <p:ph idx="1"/>
          </p:nvPr>
        </p:nvSpPr>
        <p:spPr/>
        <p:txBody>
          <a:bodyPr>
            <a:normAutofit fontScale="92500" lnSpcReduction="20000"/>
          </a:bodyPr>
          <a:lstStyle/>
          <a:p>
            <a:pPr marL="0" indent="0">
              <a:buNone/>
            </a:pPr>
            <a:endParaRPr lang="en-US" sz="2600" dirty="0" smtClean="0"/>
          </a:p>
          <a:p>
            <a:r>
              <a:rPr lang="en-US" sz="2600" b="1" dirty="0"/>
              <a:t>Personalized Pathway </a:t>
            </a:r>
            <a:r>
              <a:rPr lang="en-US" sz="2600" dirty="0"/>
              <a:t>– Based on HSBP for specific coursework </a:t>
            </a:r>
          </a:p>
          <a:p>
            <a:pPr lvl="1"/>
            <a:r>
              <a:rPr lang="en-US" sz="1900" dirty="0"/>
              <a:t>Career </a:t>
            </a:r>
            <a:r>
              <a:rPr lang="en-US" sz="1900" dirty="0" smtClean="0"/>
              <a:t>goal.</a:t>
            </a:r>
            <a:endParaRPr lang="en-US" sz="1900" dirty="0"/>
          </a:p>
          <a:p>
            <a:pPr lvl="1"/>
            <a:r>
              <a:rPr lang="en-US" sz="1900" dirty="0"/>
              <a:t>Four-year course plan for </a:t>
            </a:r>
            <a:r>
              <a:rPr lang="en-US" sz="1900" dirty="0" smtClean="0"/>
              <a:t>graduation.</a:t>
            </a:r>
            <a:endParaRPr lang="en-US" sz="1900" dirty="0"/>
          </a:p>
          <a:p>
            <a:pPr lvl="1"/>
            <a:r>
              <a:rPr lang="en-US" sz="1900" dirty="0"/>
              <a:t>Plan for after </a:t>
            </a:r>
            <a:r>
              <a:rPr lang="en-US" sz="1900" dirty="0" smtClean="0"/>
              <a:t>graduation.</a:t>
            </a:r>
            <a:endParaRPr lang="en-US" sz="1900" dirty="0"/>
          </a:p>
          <a:p>
            <a:r>
              <a:rPr lang="en-US" sz="2600" b="1" dirty="0" smtClean="0"/>
              <a:t>High School &amp; Beyond Plan (HSBP)</a:t>
            </a:r>
            <a:r>
              <a:rPr lang="en-US" sz="2600" dirty="0" smtClean="0"/>
              <a:t>: A non-credit graduation requirement. Students answer three </a:t>
            </a:r>
            <a:r>
              <a:rPr lang="en-US" sz="2600" dirty="0"/>
              <a:t>questions: </a:t>
            </a:r>
            <a:endParaRPr lang="en-US" sz="2600" dirty="0" smtClean="0"/>
          </a:p>
          <a:p>
            <a:pPr lvl="1"/>
            <a:r>
              <a:rPr lang="en-US" sz="1900" dirty="0" smtClean="0"/>
              <a:t>Who </a:t>
            </a:r>
            <a:r>
              <a:rPr lang="en-US" sz="1900" dirty="0"/>
              <a:t>am </a:t>
            </a:r>
            <a:r>
              <a:rPr lang="en-US" sz="1900" dirty="0" smtClean="0"/>
              <a:t>I?</a:t>
            </a:r>
          </a:p>
          <a:p>
            <a:pPr lvl="1"/>
            <a:r>
              <a:rPr lang="en-US" sz="1900" dirty="0" smtClean="0"/>
              <a:t>What </a:t>
            </a:r>
            <a:r>
              <a:rPr lang="en-US" sz="1900" dirty="0"/>
              <a:t>can I become</a:t>
            </a:r>
            <a:r>
              <a:rPr lang="en-US" sz="1900" dirty="0" smtClean="0"/>
              <a:t>? </a:t>
            </a:r>
          </a:p>
          <a:p>
            <a:pPr lvl="1"/>
            <a:r>
              <a:rPr lang="en-US" sz="1900" dirty="0" smtClean="0"/>
              <a:t>How </a:t>
            </a:r>
            <a:r>
              <a:rPr lang="en-US" sz="1900" dirty="0"/>
              <a:t>do I become that? </a:t>
            </a:r>
            <a:endParaRPr lang="en-US" sz="1900" dirty="0" smtClean="0"/>
          </a:p>
          <a:p>
            <a:r>
              <a:rPr lang="en-US" sz="2600" dirty="0"/>
              <a:t>Students think about </a:t>
            </a:r>
            <a:r>
              <a:rPr lang="en-US" sz="2600" dirty="0" smtClean="0"/>
              <a:t>how </a:t>
            </a:r>
            <a:r>
              <a:rPr lang="en-US" sz="2600" dirty="0"/>
              <a:t>to get the </a:t>
            </a:r>
            <a:r>
              <a:rPr lang="en-US" sz="2600" dirty="0" smtClean="0"/>
              <a:t>most </a:t>
            </a:r>
            <a:r>
              <a:rPr lang="en-US" sz="2600" dirty="0"/>
              <a:t>out of high </a:t>
            </a:r>
            <a:r>
              <a:rPr lang="en-US" sz="2600" dirty="0" smtClean="0"/>
              <a:t>school and to plan for their future. </a:t>
            </a:r>
            <a:endParaRPr lang="en-US" sz="2600" dirty="0"/>
          </a:p>
          <a:p>
            <a:pPr marL="914400" lvl="2" indent="0">
              <a:buNone/>
            </a:pPr>
            <a:r>
              <a:rPr lang="en-US" sz="1700" dirty="0" smtClean="0"/>
              <a:t> </a:t>
            </a:r>
            <a:endParaRPr lang="en-US" sz="1700" dirty="0"/>
          </a:p>
          <a:p>
            <a:pPr marL="0" indent="0" algn="ctr">
              <a:buNone/>
            </a:pPr>
            <a:r>
              <a:rPr lang="en-US" sz="2200" dirty="0">
                <a:hlinkClick r:id="rId3"/>
              </a:rPr>
              <a:t>http://</a:t>
            </a:r>
            <a:r>
              <a:rPr lang="en-US" sz="2200" dirty="0" smtClean="0">
                <a:hlinkClick r:id="rId3"/>
              </a:rPr>
              <a:t>www.sbe.wa.gov/graduation.php</a:t>
            </a:r>
            <a:endParaRPr lang="en-US" sz="2200" dirty="0" smtClean="0"/>
          </a:p>
          <a:p>
            <a:pPr marL="0" indent="0" algn="ctr">
              <a:buNone/>
            </a:pPr>
            <a:endParaRPr lang="en-US" dirty="0"/>
          </a:p>
        </p:txBody>
      </p:sp>
    </p:spTree>
    <p:extLst>
      <p:ext uri="{BB962C8B-B14F-4D97-AF65-F5344CB8AC3E}">
        <p14:creationId xmlns:p14="http://schemas.microsoft.com/office/powerpoint/2010/main" val="2801689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Dual credit options</a:t>
            </a:r>
            <a:endParaRPr lang="en-US" dirty="0"/>
          </a:p>
        </p:txBody>
      </p:sp>
      <p:graphicFrame>
        <p:nvGraphicFramePr>
          <p:cNvPr id="11" name="Content Placeholder 8"/>
          <p:cNvGraphicFramePr>
            <a:graphicFrameLocks/>
          </p:cNvGraphicFramePr>
          <p:nvPr>
            <p:extLst>
              <p:ext uri="{D42A27DB-BD31-4B8C-83A1-F6EECF244321}">
                <p14:modId xmlns:p14="http://schemas.microsoft.com/office/powerpoint/2010/main" val="936043378"/>
              </p:ext>
            </p:extLst>
          </p:nvPr>
        </p:nvGraphicFramePr>
        <p:xfrm>
          <a:off x="2848707" y="779659"/>
          <a:ext cx="2743200" cy="530352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1903674650"/>
                    </a:ext>
                  </a:extLst>
                </a:gridCol>
              </a:tblGrid>
              <a:tr h="1280217">
                <a:tc>
                  <a:txBody>
                    <a:bodyPr/>
                    <a:lstStyle/>
                    <a:p>
                      <a:pPr algn="ctr"/>
                      <a:r>
                        <a:rPr lang="en-US" sz="2700" dirty="0" smtClean="0">
                          <a:latin typeface="+mn-lt"/>
                        </a:rPr>
                        <a:t>Credit</a:t>
                      </a:r>
                      <a:r>
                        <a:rPr lang="en-US" sz="2700" baseline="0" dirty="0" smtClean="0">
                          <a:latin typeface="+mn-lt"/>
                        </a:rPr>
                        <a:t> by course</a:t>
                      </a:r>
                      <a:endParaRPr lang="en-US" sz="2700" dirty="0">
                        <a:latin typeface="+mn-lt"/>
                      </a:endParaRPr>
                    </a:p>
                  </a:txBody>
                  <a:tcPr marL="68580" marR="68580" marT="34290" marB="34290"/>
                </a:tc>
                <a:extLst>
                  <a:ext uri="{0D108BD9-81ED-4DB2-BD59-A6C34878D82A}">
                    <a16:rowId xmlns:a16="http://schemas.microsoft.com/office/drawing/2014/main" val="37903311"/>
                  </a:ext>
                </a:extLst>
              </a:tr>
              <a:tr h="4023303">
                <a:tc>
                  <a:txBody>
                    <a:bodyPr/>
                    <a:lstStyle/>
                    <a:p>
                      <a:pPr marL="285750" indent="-285750" algn="l">
                        <a:buFont typeface="Arial" panose="020B0604020202020204" pitchFamily="34" charset="0"/>
                        <a:buChar char="•"/>
                      </a:pPr>
                      <a:r>
                        <a:rPr lang="en-US" sz="2400" dirty="0" smtClean="0">
                          <a:solidFill>
                            <a:schemeClr val="tx2"/>
                          </a:solidFill>
                        </a:rPr>
                        <a:t>College in the High School</a:t>
                      </a:r>
                    </a:p>
                    <a:p>
                      <a:pPr marL="285750" indent="-285750" algn="l">
                        <a:buFont typeface="Arial" panose="020B0604020202020204" pitchFamily="34" charset="0"/>
                        <a:buChar char="•"/>
                      </a:pPr>
                      <a:endParaRPr lang="en-US" sz="2400" dirty="0" smtClean="0">
                        <a:solidFill>
                          <a:schemeClr val="tx2"/>
                        </a:solidFill>
                      </a:endParaRPr>
                    </a:p>
                    <a:p>
                      <a:pPr marL="285750" indent="-285750" algn="l">
                        <a:buFont typeface="Arial" panose="020B0604020202020204" pitchFamily="34" charset="0"/>
                        <a:buChar char="•"/>
                      </a:pPr>
                      <a:r>
                        <a:rPr lang="en-US" sz="2400" dirty="0" smtClean="0">
                          <a:solidFill>
                            <a:schemeClr val="tx2"/>
                          </a:solidFill>
                        </a:rPr>
                        <a:t>Running Start</a:t>
                      </a:r>
                    </a:p>
                    <a:p>
                      <a:pPr marL="285750" indent="-285750" algn="l">
                        <a:buFont typeface="Arial" panose="020B0604020202020204" pitchFamily="34" charset="0"/>
                        <a:buChar char="•"/>
                      </a:pPr>
                      <a:endParaRPr lang="en-US" sz="2400" dirty="0" smtClean="0">
                        <a:solidFill>
                          <a:schemeClr val="tx2"/>
                        </a:solidFill>
                      </a:endParaRPr>
                    </a:p>
                    <a:p>
                      <a:pPr marL="285750" indent="-285750" algn="l">
                        <a:buFont typeface="Arial" panose="020B0604020202020204" pitchFamily="34" charset="0"/>
                        <a:buChar char="•"/>
                      </a:pPr>
                      <a:r>
                        <a:rPr lang="en-US" sz="2400" dirty="0" smtClean="0">
                          <a:solidFill>
                            <a:schemeClr val="tx2"/>
                          </a:solidFill>
                        </a:rPr>
                        <a:t>CTE</a:t>
                      </a:r>
                      <a:r>
                        <a:rPr lang="en-US" sz="2400" baseline="0" dirty="0" smtClean="0">
                          <a:solidFill>
                            <a:schemeClr val="tx2"/>
                          </a:solidFill>
                        </a:rPr>
                        <a:t> Dual Credit</a:t>
                      </a:r>
                      <a:endParaRPr lang="en-US" sz="2400" dirty="0" smtClean="0">
                        <a:solidFill>
                          <a:schemeClr val="tx2"/>
                        </a:solidFill>
                      </a:endParaRPr>
                    </a:p>
                    <a:p>
                      <a:pPr marL="0" indent="0" algn="ctr">
                        <a:buFont typeface="Arial" panose="020B0604020202020204" pitchFamily="34" charset="0"/>
                        <a:buNone/>
                      </a:pPr>
                      <a:endParaRPr lang="en-US" sz="1600" dirty="0" smtClean="0">
                        <a:latin typeface="+mn-lt"/>
                      </a:endParaRPr>
                    </a:p>
                    <a:p>
                      <a:pPr marL="0" indent="0" algn="ctr">
                        <a:buFont typeface="Arial" panose="020B0604020202020204" pitchFamily="34" charset="0"/>
                        <a:buNone/>
                      </a:pPr>
                      <a:endParaRPr lang="en-US" sz="1600" dirty="0" smtClean="0">
                        <a:latin typeface="+mn-lt"/>
                      </a:endParaRPr>
                    </a:p>
                  </a:txBody>
                  <a:tcPr marL="68580" marR="68580" marT="34290" marB="34290"/>
                </a:tc>
                <a:extLst>
                  <a:ext uri="{0D108BD9-81ED-4DB2-BD59-A6C34878D82A}">
                    <a16:rowId xmlns:a16="http://schemas.microsoft.com/office/drawing/2014/main" val="3450372098"/>
                  </a:ext>
                </a:extLst>
              </a:tr>
            </a:tbl>
          </a:graphicData>
        </a:graphic>
      </p:graphicFrame>
      <p:graphicFrame>
        <p:nvGraphicFramePr>
          <p:cNvPr id="13" name="Content Placeholder 8"/>
          <p:cNvGraphicFramePr>
            <a:graphicFrameLocks/>
          </p:cNvGraphicFramePr>
          <p:nvPr>
            <p:extLst>
              <p:ext uri="{D42A27DB-BD31-4B8C-83A1-F6EECF244321}">
                <p14:modId xmlns:p14="http://schemas.microsoft.com/office/powerpoint/2010/main" val="2110233739"/>
              </p:ext>
            </p:extLst>
          </p:nvPr>
        </p:nvGraphicFramePr>
        <p:xfrm>
          <a:off x="5920153" y="750275"/>
          <a:ext cx="2743200" cy="5332904"/>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1903674650"/>
                    </a:ext>
                  </a:extLst>
                </a:gridCol>
              </a:tblGrid>
              <a:tr h="1279808">
                <a:tc>
                  <a:txBody>
                    <a:bodyPr/>
                    <a:lstStyle/>
                    <a:p>
                      <a:pPr algn="ctr"/>
                      <a:r>
                        <a:rPr lang="en-US" sz="2700" dirty="0" smtClean="0"/>
                        <a:t>Credit by exam </a:t>
                      </a:r>
                      <a:endParaRPr lang="en-US" sz="2700" dirty="0"/>
                    </a:p>
                  </a:txBody>
                  <a:tcPr marL="68580" marR="68580" marT="34290" marB="34290"/>
                </a:tc>
                <a:extLst>
                  <a:ext uri="{0D108BD9-81ED-4DB2-BD59-A6C34878D82A}">
                    <a16:rowId xmlns:a16="http://schemas.microsoft.com/office/drawing/2014/main" val="37903311"/>
                  </a:ext>
                </a:extLst>
              </a:tr>
              <a:tr h="4053096">
                <a:tc>
                  <a:txBody>
                    <a:bodyPr/>
                    <a:lstStyle/>
                    <a:p>
                      <a:pPr marL="285750" indent="-285750" algn="l">
                        <a:buFont typeface="Arial" panose="020B0604020202020204" pitchFamily="34" charset="0"/>
                        <a:buChar char="•"/>
                      </a:pPr>
                      <a:r>
                        <a:rPr lang="en-US" sz="2400" dirty="0" smtClean="0">
                          <a:solidFill>
                            <a:schemeClr val="tx2"/>
                          </a:solidFill>
                        </a:rPr>
                        <a:t>Advanced Placement</a:t>
                      </a:r>
                    </a:p>
                    <a:p>
                      <a:pPr marL="285750" indent="-285750" algn="l">
                        <a:buFont typeface="Arial" panose="020B0604020202020204" pitchFamily="34" charset="0"/>
                        <a:buChar char="•"/>
                      </a:pPr>
                      <a:endParaRPr lang="en-US" sz="2400" dirty="0" smtClean="0">
                        <a:solidFill>
                          <a:schemeClr val="tx2"/>
                        </a:solidFill>
                      </a:endParaRPr>
                    </a:p>
                    <a:p>
                      <a:pPr marL="285750" indent="-285750" algn="l">
                        <a:buFont typeface="Arial" panose="020B0604020202020204" pitchFamily="34" charset="0"/>
                        <a:buChar char="•"/>
                      </a:pPr>
                      <a:r>
                        <a:rPr lang="en-US" sz="2400" dirty="0" smtClean="0">
                          <a:solidFill>
                            <a:schemeClr val="tx2"/>
                          </a:solidFill>
                        </a:rPr>
                        <a:t>International Baccalaureate</a:t>
                      </a:r>
                    </a:p>
                    <a:p>
                      <a:pPr marL="285750" indent="-285750" algn="l">
                        <a:buFont typeface="Arial" panose="020B0604020202020204" pitchFamily="34" charset="0"/>
                        <a:buChar char="•"/>
                      </a:pPr>
                      <a:endParaRPr lang="en-US" sz="2400" dirty="0" smtClean="0">
                        <a:solidFill>
                          <a:schemeClr val="tx2"/>
                        </a:solidFill>
                      </a:endParaRPr>
                    </a:p>
                    <a:p>
                      <a:pPr marL="285750" indent="-285750" algn="l">
                        <a:buFont typeface="Arial" panose="020B0604020202020204" pitchFamily="34" charset="0"/>
                        <a:buChar char="•"/>
                      </a:pPr>
                      <a:r>
                        <a:rPr lang="en-US" sz="2400" dirty="0" smtClean="0">
                          <a:solidFill>
                            <a:schemeClr val="tx2"/>
                          </a:solidFill>
                        </a:rPr>
                        <a:t>Cambridge</a:t>
                      </a:r>
                    </a:p>
                  </a:txBody>
                  <a:tcPr marL="68580" marR="68580" marT="34290" marB="34290"/>
                </a:tc>
                <a:extLst>
                  <a:ext uri="{0D108BD9-81ED-4DB2-BD59-A6C34878D82A}">
                    <a16:rowId xmlns:a16="http://schemas.microsoft.com/office/drawing/2014/main" val="3450372098"/>
                  </a:ext>
                </a:extLst>
              </a:tr>
            </a:tbl>
          </a:graphicData>
        </a:graphic>
      </p:graphicFrame>
    </p:spTree>
    <p:extLst>
      <p:ext uri="{BB962C8B-B14F-4D97-AF65-F5344CB8AC3E}">
        <p14:creationId xmlns:p14="http://schemas.microsoft.com/office/powerpoint/2010/main" val="3388991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Options </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b="1" dirty="0"/>
              <a:t>Running </a:t>
            </a:r>
            <a:r>
              <a:rPr lang="en-US" b="1" dirty="0" smtClean="0"/>
              <a:t>Start</a:t>
            </a:r>
          </a:p>
          <a:p>
            <a:pPr marL="0" indent="0">
              <a:buNone/>
            </a:pPr>
            <a:r>
              <a:rPr lang="en-US" dirty="0" smtClean="0"/>
              <a:t>Allows 11th </a:t>
            </a:r>
            <a:r>
              <a:rPr lang="en-US" dirty="0"/>
              <a:t>and 12th grade students to take college courses at Washington’s community and technical colleges and at Central Washington University, Eastern Washington University, Washington State University, and Northwest Indian College. Running Start courses are regular college courses offered on the college campus. Students pay no tuition; however, they do pay for textbooks, fees, and transportation.</a:t>
            </a:r>
          </a:p>
          <a:p>
            <a:pPr marL="0" indent="0">
              <a:buNone/>
            </a:pPr>
            <a:endParaRPr lang="en-US" b="1" dirty="0" smtClean="0"/>
          </a:p>
          <a:p>
            <a:pPr marL="0" indent="0">
              <a:buNone/>
            </a:pPr>
            <a:r>
              <a:rPr lang="en-US" b="1" dirty="0" smtClean="0"/>
              <a:t>College </a:t>
            </a:r>
            <a:r>
              <a:rPr lang="en-US" b="1" dirty="0"/>
              <a:t>in the High </a:t>
            </a:r>
            <a:r>
              <a:rPr lang="en-US" b="1" dirty="0" smtClean="0"/>
              <a:t>School</a:t>
            </a:r>
          </a:p>
          <a:p>
            <a:pPr marL="0" indent="0">
              <a:buNone/>
            </a:pPr>
            <a:r>
              <a:rPr lang="en-US" dirty="0" smtClean="0"/>
              <a:t>Provide college-level </a:t>
            </a:r>
            <a:r>
              <a:rPr lang="en-US" dirty="0"/>
              <a:t>academic courses to 10th, 11th, and 12th grade students. Courses are taught at the high school, by high school teachers, with college curriculum, college textbooks, and oversight by college faculty and staff. Students pay tuition. Some state subsidies are available for rural and small schools and for low-income students</a:t>
            </a:r>
            <a:r>
              <a:rPr lang="en-US" dirty="0" smtClean="0"/>
              <a:t>.</a:t>
            </a:r>
          </a:p>
          <a:p>
            <a:pPr marL="0" indent="0" algn="just">
              <a:lnSpc>
                <a:spcPct val="120000"/>
              </a:lnSpc>
              <a:buNone/>
            </a:pPr>
            <a:endParaRPr lang="en-US" b="1" dirty="0" smtClean="0"/>
          </a:p>
        </p:txBody>
      </p:sp>
    </p:spTree>
    <p:extLst>
      <p:ext uri="{BB962C8B-B14F-4D97-AF65-F5344CB8AC3E}">
        <p14:creationId xmlns:p14="http://schemas.microsoft.com/office/powerpoint/2010/main" val="1602833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a:t>
            </a:r>
            <a:endParaRPr lang="en-US" dirty="0"/>
          </a:p>
        </p:txBody>
      </p:sp>
      <p:sp>
        <p:nvSpPr>
          <p:cNvPr id="3" name="Content Placeholder 2"/>
          <p:cNvSpPr>
            <a:spLocks noGrp="1"/>
          </p:cNvSpPr>
          <p:nvPr>
            <p:ph idx="1"/>
          </p:nvPr>
        </p:nvSpPr>
        <p:spPr/>
        <p:txBody>
          <a:bodyPr>
            <a:normAutofit fontScale="92500" lnSpcReduction="20000"/>
          </a:bodyPr>
          <a:lstStyle/>
          <a:p>
            <a:pPr marL="0" indent="0">
              <a:lnSpc>
                <a:spcPct val="110000"/>
              </a:lnSpc>
              <a:buNone/>
            </a:pPr>
            <a:r>
              <a:rPr lang="en-US" b="1" dirty="0"/>
              <a:t>Advanced Placement (AP) </a:t>
            </a:r>
            <a:r>
              <a:rPr lang="en-US" dirty="0"/>
              <a:t/>
            </a:r>
            <a:br>
              <a:rPr lang="en-US" dirty="0"/>
            </a:br>
            <a:r>
              <a:rPr lang="en-US" dirty="0"/>
              <a:t>Allows students to take rigorous college-level courses while still in high school. Students may earn college credit and/or advanced placement into upper-level college courses by taking AP exams. Many colleges and universities recognize AP courses when making admissions decisions</a:t>
            </a:r>
            <a:r>
              <a:rPr lang="en-US" dirty="0" smtClean="0"/>
              <a:t>.</a:t>
            </a:r>
          </a:p>
          <a:p>
            <a:pPr marL="0" indent="0">
              <a:lnSpc>
                <a:spcPct val="110000"/>
              </a:lnSpc>
              <a:buNone/>
            </a:pPr>
            <a:endParaRPr lang="en-US" dirty="0" smtClean="0"/>
          </a:p>
          <a:p>
            <a:pPr marL="0" indent="0">
              <a:lnSpc>
                <a:spcPct val="110000"/>
              </a:lnSpc>
              <a:buNone/>
            </a:pPr>
            <a:r>
              <a:rPr lang="en-US" b="1" dirty="0" smtClean="0"/>
              <a:t>CTE Dual Credit ( formerly called </a:t>
            </a:r>
            <a:r>
              <a:rPr lang="en-US" b="1" smtClean="0"/>
              <a:t>Tech Prep)</a:t>
            </a:r>
            <a:endParaRPr lang="en-US" b="1" dirty="0"/>
          </a:p>
          <a:p>
            <a:pPr marL="0" indent="0">
              <a:lnSpc>
                <a:spcPct val="110000"/>
              </a:lnSpc>
              <a:buNone/>
            </a:pPr>
            <a:r>
              <a:rPr lang="en-US" dirty="0" smtClean="0"/>
              <a:t>Helps </a:t>
            </a:r>
            <a:r>
              <a:rPr lang="en-US" dirty="0"/>
              <a:t>students transition from high school into postsecondary professional technical programs. Tech Prep is a cooperative effort between K-12 schools, community and technical colleges, and the business community to develop applied, integrated academic and technical programs. Courses are taught by high school teachers, at the high school. Students do not pay tuition.</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882109933"/>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Frame</Template>
  <TotalTime>1116</TotalTime>
  <Words>860</Words>
  <Application>Microsoft Office PowerPoint</Application>
  <PresentationFormat>On-screen Show (4:3)</PresentationFormat>
  <Paragraphs>123</Paragraphs>
  <Slides>14</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Century Gothic</vt:lpstr>
      <vt:lpstr>Corbel</vt:lpstr>
      <vt:lpstr>Courier New</vt:lpstr>
      <vt:lpstr>Trajan Pro</vt:lpstr>
      <vt:lpstr>Wingdings 2</vt:lpstr>
      <vt:lpstr>Frame</vt:lpstr>
      <vt:lpstr>Dual Credit</vt:lpstr>
      <vt:lpstr>Introductions</vt:lpstr>
      <vt:lpstr>Dual credit:   Definition &amp; benefits </vt:lpstr>
      <vt:lpstr>Why? Big picture rationale</vt:lpstr>
      <vt:lpstr>Graduation credit requirements</vt:lpstr>
      <vt:lpstr>24-Credit diploma</vt:lpstr>
      <vt:lpstr>Dual credit options</vt:lpstr>
      <vt:lpstr>Options </vt:lpstr>
      <vt:lpstr>Options</vt:lpstr>
      <vt:lpstr>Dual credit in transfer</vt:lpstr>
      <vt:lpstr>Dual Credit Look Up Tool</vt:lpstr>
      <vt:lpstr>Questions?</vt:lpstr>
      <vt:lpstr>Thanks for coming</vt:lpstr>
      <vt:lpstr>Next Family Night</vt:lpstr>
    </vt:vector>
  </TitlesOfParts>
  <Company>Washington Student Achievement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GEAR UP 101</dc:title>
  <dc:creator>Kelly, Beth (WSAC)</dc:creator>
  <cp:lastModifiedBy>Kelly, Beth (WSAC)</cp:lastModifiedBy>
  <cp:revision>90</cp:revision>
  <dcterms:created xsi:type="dcterms:W3CDTF">2017-07-24T18:39:53Z</dcterms:created>
  <dcterms:modified xsi:type="dcterms:W3CDTF">2019-08-16T15:16:59Z</dcterms:modified>
</cp:coreProperties>
</file>